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8999538" cy="89995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74961D-C08B-8D40-8BB1-8FBDE18E7642}" v="37" dt="2023-09-19T02:35:33.2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056" y="-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briele Murgia" userId="S::gmurgia@minvivienda.gov.co::0701afce-81b0-4fc7-b8cf-7892492e955a" providerId="AD" clId="Web-{9B74961D-C08B-8D40-8BB1-8FBDE18E7642}"/>
    <pc:docChg chg="modSld">
      <pc:chgData name="Gabriele Murgia" userId="S::gmurgia@minvivienda.gov.co::0701afce-81b0-4fc7-b8cf-7892492e955a" providerId="AD" clId="Web-{9B74961D-C08B-8D40-8BB1-8FBDE18E7642}" dt="2023-09-19T02:35:33.237" v="33" actId="20577"/>
      <pc:docMkLst>
        <pc:docMk/>
      </pc:docMkLst>
      <pc:sldChg chg="modSp">
        <pc:chgData name="Gabriele Murgia" userId="S::gmurgia@minvivienda.gov.co::0701afce-81b0-4fc7-b8cf-7892492e955a" providerId="AD" clId="Web-{9B74961D-C08B-8D40-8BB1-8FBDE18E7642}" dt="2023-09-19T02:35:33.237" v="33" actId="20577"/>
        <pc:sldMkLst>
          <pc:docMk/>
          <pc:sldMk cId="3504654990" sldId="256"/>
        </pc:sldMkLst>
        <pc:spChg chg="mod">
          <ac:chgData name="Gabriele Murgia" userId="S::gmurgia@minvivienda.gov.co::0701afce-81b0-4fc7-b8cf-7892492e955a" providerId="AD" clId="Web-{9B74961D-C08B-8D40-8BB1-8FBDE18E7642}" dt="2023-09-19T02:35:00.877" v="30" actId="20577"/>
          <ac:spMkLst>
            <pc:docMk/>
            <pc:sldMk cId="3504654990" sldId="256"/>
            <ac:spMk id="168" creationId="{FE13DCB1-7468-4AF5-A931-97E5410103B7}"/>
          </ac:spMkLst>
        </pc:spChg>
        <pc:spChg chg="mod">
          <ac:chgData name="Gabriele Murgia" userId="S::gmurgia@minvivienda.gov.co::0701afce-81b0-4fc7-b8cf-7892492e955a" providerId="AD" clId="Web-{9B74961D-C08B-8D40-8BB1-8FBDE18E7642}" dt="2023-09-19T02:35:33.237" v="33" actId="20577"/>
          <ac:spMkLst>
            <pc:docMk/>
            <pc:sldMk cId="3504654990" sldId="256"/>
            <ac:spMk id="190" creationId="{5D141018-3AAA-4D0B-8141-6E0E6E8506A7}"/>
          </ac:spMkLst>
        </pc:spChg>
        <pc:spChg chg="mod">
          <ac:chgData name="Gabriele Murgia" userId="S::gmurgia@minvivienda.gov.co::0701afce-81b0-4fc7-b8cf-7892492e955a" providerId="AD" clId="Web-{9B74961D-C08B-8D40-8BB1-8FBDE18E7642}" dt="2023-09-19T02:34:15.142" v="1" actId="20577"/>
          <ac:spMkLst>
            <pc:docMk/>
            <pc:sldMk cId="3504654990" sldId="256"/>
            <ac:spMk id="193" creationId="{50D5917B-5CDF-4097-BBFC-52F0F3D47752}"/>
          </ac:spMkLst>
        </pc:spChg>
        <pc:spChg chg="mod">
          <ac:chgData name="Gabriele Murgia" userId="S::gmurgia@minvivienda.gov.co::0701afce-81b0-4fc7-b8cf-7892492e955a" providerId="AD" clId="Web-{9B74961D-C08B-8D40-8BB1-8FBDE18E7642}" dt="2023-09-19T02:34:52.846" v="29" actId="20577"/>
          <ac:spMkLst>
            <pc:docMk/>
            <pc:sldMk cId="3504654990" sldId="256"/>
            <ac:spMk id="232" creationId="{439188C9-D05D-4642-90B8-35436BF41AA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02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77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780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285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139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2457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61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08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279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94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53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6792C-A15E-4AE2-8015-DE39DEFFB2B8}" type="datetimeFigureOut">
              <a:rPr lang="es-CO" smtClean="0"/>
              <a:t>18/09/2023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D6461-555F-43D0-A6C1-C206761CC9F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967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id="{1DCB73F1-B409-44C1-9AE4-074D705C3FC1}"/>
              </a:ext>
            </a:extLst>
          </p:cNvPr>
          <p:cNvSpPr/>
          <p:nvPr/>
        </p:nvSpPr>
        <p:spPr>
          <a:xfrm>
            <a:off x="989568" y="1764673"/>
            <a:ext cx="1227105" cy="5072965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</a:rPr>
              <a:t>Realizar el proceso de revisión y ajuste general del EOT / PBOT / POT 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869E0D75-9F87-44D2-861F-1EC4B9577FBE}"/>
              </a:ext>
            </a:extLst>
          </p:cNvPr>
          <p:cNvSpPr/>
          <p:nvPr/>
        </p:nvSpPr>
        <p:spPr>
          <a:xfrm>
            <a:off x="960077" y="588494"/>
            <a:ext cx="5874111" cy="1047827"/>
          </a:xfrm>
          <a:prstGeom prst="rect">
            <a:avLst/>
          </a:prstGeom>
          <a:solidFill>
            <a:schemeClr val="accent4">
              <a:lumMod val="40000"/>
              <a:lumOff val="60000"/>
              <a:alpha val="24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4" name="Rectángulo: esquinas redondeadas 163">
            <a:extLst>
              <a:ext uri="{FF2B5EF4-FFF2-40B4-BE49-F238E27FC236}">
                <a16:creationId xmlns:a16="http://schemas.microsoft.com/office/drawing/2014/main" id="{7529134C-BB03-4FC7-91D0-7689154F6724}"/>
              </a:ext>
            </a:extLst>
          </p:cNvPr>
          <p:cNvSpPr/>
          <p:nvPr/>
        </p:nvSpPr>
        <p:spPr>
          <a:xfrm>
            <a:off x="2590692" y="2512203"/>
            <a:ext cx="1371167" cy="55870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Elaboración o Actualización de los estudios básicos de amenaza e incorporación de los resultados al POT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65" name="Rectángulo: esquinas redondeadas 164">
            <a:extLst>
              <a:ext uri="{FF2B5EF4-FFF2-40B4-BE49-F238E27FC236}">
                <a16:creationId xmlns:a16="http://schemas.microsoft.com/office/drawing/2014/main" id="{80920C58-9CDD-4B44-B99E-B1BA71FC880F}"/>
              </a:ext>
            </a:extLst>
          </p:cNvPr>
          <p:cNvSpPr/>
          <p:nvPr/>
        </p:nvSpPr>
        <p:spPr>
          <a:xfrm>
            <a:off x="2590690" y="3241414"/>
            <a:ext cx="1371167" cy="85035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Diseño e implementación estrategia de participación ciudadana y comunicación del proceso de revisión y ajuste del POT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66" name="Rectángulo: esquinas redondeadas 165">
            <a:extLst>
              <a:ext uri="{FF2B5EF4-FFF2-40B4-BE49-F238E27FC236}">
                <a16:creationId xmlns:a16="http://schemas.microsoft.com/office/drawing/2014/main" id="{3B9918D2-C4BC-45F0-AF75-7E8A291AD92E}"/>
              </a:ext>
            </a:extLst>
          </p:cNvPr>
          <p:cNvSpPr/>
          <p:nvPr/>
        </p:nvSpPr>
        <p:spPr>
          <a:xfrm>
            <a:off x="2596114" y="4217133"/>
            <a:ext cx="1376594" cy="55870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Realización del diagnóstico territorial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67" name="Rectángulo: esquinas redondeadas 166">
            <a:extLst>
              <a:ext uri="{FF2B5EF4-FFF2-40B4-BE49-F238E27FC236}">
                <a16:creationId xmlns:a16="http://schemas.microsoft.com/office/drawing/2014/main" id="{93379D75-CF25-4B6E-9F05-44129560A79F}"/>
              </a:ext>
            </a:extLst>
          </p:cNvPr>
          <p:cNvSpPr/>
          <p:nvPr/>
        </p:nvSpPr>
        <p:spPr>
          <a:xfrm>
            <a:off x="2596114" y="4890070"/>
            <a:ext cx="1369792" cy="57571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Realización de la formulación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68" name="Rectángulo: esquinas redondeadas 167">
            <a:extLst>
              <a:ext uri="{FF2B5EF4-FFF2-40B4-BE49-F238E27FC236}">
                <a16:creationId xmlns:a16="http://schemas.microsoft.com/office/drawing/2014/main" id="{FE13DCB1-7468-4AF5-A931-97E5410103B7}"/>
              </a:ext>
            </a:extLst>
          </p:cNvPr>
          <p:cNvSpPr/>
          <p:nvPr/>
        </p:nvSpPr>
        <p:spPr>
          <a:xfrm>
            <a:off x="2592247" y="6300779"/>
            <a:ext cx="1376594" cy="56299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Estructuración de la cartografía  del POT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69" name="Rectángulo: esquinas redondeadas 168">
            <a:extLst>
              <a:ext uri="{FF2B5EF4-FFF2-40B4-BE49-F238E27FC236}">
                <a16:creationId xmlns:a16="http://schemas.microsoft.com/office/drawing/2014/main" id="{56D25B99-F6CC-4A96-8507-7E1FB609D1CB}"/>
              </a:ext>
            </a:extLst>
          </p:cNvPr>
          <p:cNvSpPr/>
          <p:nvPr/>
        </p:nvSpPr>
        <p:spPr>
          <a:xfrm>
            <a:off x="2592247" y="5592011"/>
            <a:ext cx="1376594" cy="5835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Acompañamiento proceso concertación, consulta, aprobación y adopción ante las instancias correspondientes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87" name="Rectángulo 186">
            <a:extLst>
              <a:ext uri="{FF2B5EF4-FFF2-40B4-BE49-F238E27FC236}">
                <a16:creationId xmlns:a16="http://schemas.microsoft.com/office/drawing/2014/main" id="{7A2011DA-2279-4729-B724-F40B7400DDFD}"/>
              </a:ext>
            </a:extLst>
          </p:cNvPr>
          <p:cNvSpPr/>
          <p:nvPr/>
        </p:nvSpPr>
        <p:spPr>
          <a:xfrm>
            <a:off x="4153565" y="2493080"/>
            <a:ext cx="1126283" cy="55870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700" b="1" dirty="0">
                <a:solidFill>
                  <a:schemeClr val="tx1"/>
                </a:solidFill>
              </a:rPr>
              <a:t>Estudios básicos de amenaza</a:t>
            </a:r>
          </a:p>
        </p:txBody>
      </p:sp>
      <p:sp>
        <p:nvSpPr>
          <p:cNvPr id="188" name="Rectángulo 187">
            <a:extLst>
              <a:ext uri="{FF2B5EF4-FFF2-40B4-BE49-F238E27FC236}">
                <a16:creationId xmlns:a16="http://schemas.microsoft.com/office/drawing/2014/main" id="{4F0DE362-510F-4618-BA1A-F12389F98CC0}"/>
              </a:ext>
            </a:extLst>
          </p:cNvPr>
          <p:cNvSpPr/>
          <p:nvPr/>
        </p:nvSpPr>
        <p:spPr>
          <a:xfrm>
            <a:off x="4153564" y="3365833"/>
            <a:ext cx="1126283" cy="55870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700" b="1" dirty="0">
                <a:solidFill>
                  <a:schemeClr val="tx1"/>
                </a:solidFill>
              </a:rPr>
              <a:t>Anexo participativo</a:t>
            </a:r>
          </a:p>
        </p:txBody>
      </p:sp>
      <p:sp>
        <p:nvSpPr>
          <p:cNvPr id="190" name="Rectángulo 189">
            <a:extLst>
              <a:ext uri="{FF2B5EF4-FFF2-40B4-BE49-F238E27FC236}">
                <a16:creationId xmlns:a16="http://schemas.microsoft.com/office/drawing/2014/main" id="{5D141018-3AAA-4D0B-8141-6E0E6E8506A7}"/>
              </a:ext>
            </a:extLst>
          </p:cNvPr>
          <p:cNvSpPr/>
          <p:nvPr/>
        </p:nvSpPr>
        <p:spPr>
          <a:xfrm>
            <a:off x="4153565" y="4888553"/>
            <a:ext cx="1126282" cy="55870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DTS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Proyecto de acuerdo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Documento Resumen</a:t>
            </a:r>
            <a:endParaRPr lang="es-CO" sz="700" b="1">
              <a:solidFill>
                <a:schemeClr val="tx1"/>
              </a:solidFill>
              <a:cs typeface="Calibri"/>
            </a:endParaRPr>
          </a:p>
        </p:txBody>
      </p:sp>
      <p:sp>
        <p:nvSpPr>
          <p:cNvPr id="191" name="Rectángulo 190">
            <a:extLst>
              <a:ext uri="{FF2B5EF4-FFF2-40B4-BE49-F238E27FC236}">
                <a16:creationId xmlns:a16="http://schemas.microsoft.com/office/drawing/2014/main" id="{8396CC1E-9E92-446A-9D73-09B49BB2212A}"/>
              </a:ext>
            </a:extLst>
          </p:cNvPr>
          <p:cNvSpPr/>
          <p:nvPr/>
        </p:nvSpPr>
        <p:spPr>
          <a:xfrm>
            <a:off x="4153566" y="5588430"/>
            <a:ext cx="1126283" cy="55870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b="1" dirty="0">
                <a:solidFill>
                  <a:schemeClr val="tx1"/>
                </a:solidFill>
              </a:rPr>
              <a:t>Actas de las mesas</a:t>
            </a:r>
          </a:p>
        </p:txBody>
      </p:sp>
      <p:sp>
        <p:nvSpPr>
          <p:cNvPr id="193" name="Rectángulo 192">
            <a:extLst>
              <a:ext uri="{FF2B5EF4-FFF2-40B4-BE49-F238E27FC236}">
                <a16:creationId xmlns:a16="http://schemas.microsoft.com/office/drawing/2014/main" id="{50D5917B-5CDF-4097-BBFC-52F0F3D47752}"/>
              </a:ext>
            </a:extLst>
          </p:cNvPr>
          <p:cNvSpPr/>
          <p:nvPr/>
        </p:nvSpPr>
        <p:spPr>
          <a:xfrm>
            <a:off x="4153564" y="4185183"/>
            <a:ext cx="1126283" cy="56984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CO" sz="700" b="1" dirty="0">
                <a:solidFill>
                  <a:schemeClr val="tx1"/>
                </a:solidFill>
              </a:rPr>
              <a:t>Diagnóstico Territorial </a:t>
            </a:r>
            <a:endParaRPr lang="es-CO" sz="700" b="1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96" name="Rectángulo 195">
            <a:extLst>
              <a:ext uri="{FF2B5EF4-FFF2-40B4-BE49-F238E27FC236}">
                <a16:creationId xmlns:a16="http://schemas.microsoft.com/office/drawing/2014/main" id="{7A07DBEE-BB58-43FB-8611-30E37B737BB6}"/>
              </a:ext>
            </a:extLst>
          </p:cNvPr>
          <p:cNvSpPr/>
          <p:nvPr/>
        </p:nvSpPr>
        <p:spPr>
          <a:xfrm>
            <a:off x="4389532" y="1314402"/>
            <a:ext cx="722262" cy="26306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</a:rPr>
              <a:t>Productos</a:t>
            </a:r>
          </a:p>
        </p:txBody>
      </p:sp>
      <p:sp>
        <p:nvSpPr>
          <p:cNvPr id="197" name="Rectángulo: esquinas redondeadas 196">
            <a:extLst>
              <a:ext uri="{FF2B5EF4-FFF2-40B4-BE49-F238E27FC236}">
                <a16:creationId xmlns:a16="http://schemas.microsoft.com/office/drawing/2014/main" id="{06E93AE0-E166-4A51-AA87-CBA4CDB07722}"/>
              </a:ext>
            </a:extLst>
          </p:cNvPr>
          <p:cNvSpPr/>
          <p:nvPr/>
        </p:nvSpPr>
        <p:spPr>
          <a:xfrm>
            <a:off x="1017147" y="1298254"/>
            <a:ext cx="1199526" cy="27336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Objetivo Específico </a:t>
            </a:r>
          </a:p>
        </p:txBody>
      </p:sp>
      <p:sp>
        <p:nvSpPr>
          <p:cNvPr id="216" name="Rectángulo 215">
            <a:extLst>
              <a:ext uri="{FF2B5EF4-FFF2-40B4-BE49-F238E27FC236}">
                <a16:creationId xmlns:a16="http://schemas.microsoft.com/office/drawing/2014/main" id="{7CD59C0C-E7BE-4E23-B01F-29CB6F20F961}"/>
              </a:ext>
            </a:extLst>
          </p:cNvPr>
          <p:cNvSpPr/>
          <p:nvPr/>
        </p:nvSpPr>
        <p:spPr>
          <a:xfrm>
            <a:off x="133731" y="1764672"/>
            <a:ext cx="702224" cy="543817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Seguimiento y Evaluación</a:t>
            </a:r>
          </a:p>
        </p:txBody>
      </p:sp>
      <p:sp>
        <p:nvSpPr>
          <p:cNvPr id="217" name="Rectángulo 216">
            <a:extLst>
              <a:ext uri="{FF2B5EF4-FFF2-40B4-BE49-F238E27FC236}">
                <a16:creationId xmlns:a16="http://schemas.microsoft.com/office/drawing/2014/main" id="{694AA71E-82A9-4B92-9521-272DBF4F1A63}"/>
              </a:ext>
            </a:extLst>
          </p:cNvPr>
          <p:cNvSpPr/>
          <p:nvPr/>
        </p:nvSpPr>
        <p:spPr>
          <a:xfrm>
            <a:off x="133731" y="1304098"/>
            <a:ext cx="702224" cy="227556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ETAPA</a:t>
            </a:r>
          </a:p>
        </p:txBody>
      </p:sp>
      <p:sp>
        <p:nvSpPr>
          <p:cNvPr id="218" name="Rectángulo 217">
            <a:extLst>
              <a:ext uri="{FF2B5EF4-FFF2-40B4-BE49-F238E27FC236}">
                <a16:creationId xmlns:a16="http://schemas.microsoft.com/office/drawing/2014/main" id="{33556D7C-5B11-4C19-A54F-496E18EF09AD}"/>
              </a:ext>
            </a:extLst>
          </p:cNvPr>
          <p:cNvSpPr/>
          <p:nvPr/>
        </p:nvSpPr>
        <p:spPr>
          <a:xfrm>
            <a:off x="133730" y="2486070"/>
            <a:ext cx="710767" cy="556126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bg1">
                    <a:lumMod val="65000"/>
                  </a:schemeClr>
                </a:solidFill>
              </a:rPr>
              <a:t>transversal</a:t>
            </a:r>
          </a:p>
        </p:txBody>
      </p:sp>
      <p:sp>
        <p:nvSpPr>
          <p:cNvPr id="219" name="Rectángulo 218">
            <a:extLst>
              <a:ext uri="{FF2B5EF4-FFF2-40B4-BE49-F238E27FC236}">
                <a16:creationId xmlns:a16="http://schemas.microsoft.com/office/drawing/2014/main" id="{81508D0C-7709-4632-92ED-1419D84BD373}"/>
              </a:ext>
            </a:extLst>
          </p:cNvPr>
          <p:cNvSpPr/>
          <p:nvPr/>
        </p:nvSpPr>
        <p:spPr>
          <a:xfrm>
            <a:off x="145895" y="3215281"/>
            <a:ext cx="698603" cy="846963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bg1">
                    <a:lumMod val="65000"/>
                  </a:schemeClr>
                </a:solidFill>
              </a:rPr>
              <a:t>transversal</a:t>
            </a:r>
          </a:p>
        </p:txBody>
      </p:sp>
      <p:sp>
        <p:nvSpPr>
          <p:cNvPr id="220" name="Rectángulo 219">
            <a:extLst>
              <a:ext uri="{FF2B5EF4-FFF2-40B4-BE49-F238E27FC236}">
                <a16:creationId xmlns:a16="http://schemas.microsoft.com/office/drawing/2014/main" id="{7E121F7A-5922-4F1C-B819-E9830A52DDF5}"/>
              </a:ext>
            </a:extLst>
          </p:cNvPr>
          <p:cNvSpPr/>
          <p:nvPr/>
        </p:nvSpPr>
        <p:spPr>
          <a:xfrm>
            <a:off x="145896" y="4191762"/>
            <a:ext cx="700730" cy="535501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Diagnóstico</a:t>
            </a:r>
          </a:p>
        </p:txBody>
      </p:sp>
      <p:sp>
        <p:nvSpPr>
          <p:cNvPr id="221" name="Rectángulo 220">
            <a:extLst>
              <a:ext uri="{FF2B5EF4-FFF2-40B4-BE49-F238E27FC236}">
                <a16:creationId xmlns:a16="http://schemas.microsoft.com/office/drawing/2014/main" id="{E9DD39E3-3D0E-41A8-99BB-5791724BBDA6}"/>
              </a:ext>
            </a:extLst>
          </p:cNvPr>
          <p:cNvSpPr/>
          <p:nvPr/>
        </p:nvSpPr>
        <p:spPr>
          <a:xfrm>
            <a:off x="141585" y="4854235"/>
            <a:ext cx="716438" cy="1295183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Formulación</a:t>
            </a:r>
          </a:p>
        </p:txBody>
      </p:sp>
      <p:sp>
        <p:nvSpPr>
          <p:cNvPr id="232" name="Rectángulo 231">
            <a:extLst>
              <a:ext uri="{FF2B5EF4-FFF2-40B4-BE49-F238E27FC236}">
                <a16:creationId xmlns:a16="http://schemas.microsoft.com/office/drawing/2014/main" id="{439188C9-D05D-4642-90B8-35436BF41AA1}"/>
              </a:ext>
            </a:extLst>
          </p:cNvPr>
          <p:cNvSpPr/>
          <p:nvPr/>
        </p:nvSpPr>
        <p:spPr>
          <a:xfrm>
            <a:off x="4115895" y="6299789"/>
            <a:ext cx="1163952" cy="5378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Cartografía base </a:t>
            </a:r>
            <a:r>
              <a:rPr lang="es-CO" sz="700" dirty="0">
                <a:solidFill>
                  <a:schemeClr val="tx1"/>
                </a:solidFill>
              </a:rPr>
              <a:t>(cuando aplique)</a:t>
            </a:r>
            <a:endParaRPr lang="es-CO" sz="7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Cartografía del POT</a:t>
            </a:r>
            <a:r>
              <a:rPr lang="es-CO" sz="700" dirty="0">
                <a:solidFill>
                  <a:schemeClr val="tx1"/>
                </a:solidFill>
              </a:rPr>
              <a:t> </a:t>
            </a:r>
            <a:endParaRPr lang="es-CO" sz="7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242" name="Rectángulo 241">
            <a:extLst>
              <a:ext uri="{FF2B5EF4-FFF2-40B4-BE49-F238E27FC236}">
                <a16:creationId xmlns:a16="http://schemas.microsoft.com/office/drawing/2014/main" id="{61B6A5ED-7CB2-4EB5-92F8-44891598E14D}"/>
              </a:ext>
            </a:extLst>
          </p:cNvPr>
          <p:cNvSpPr/>
          <p:nvPr/>
        </p:nvSpPr>
        <p:spPr>
          <a:xfrm>
            <a:off x="1011902" y="676082"/>
            <a:ext cx="5753839" cy="306861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i="1" dirty="0">
                <a:solidFill>
                  <a:schemeClr val="tx1"/>
                </a:solidFill>
              </a:rPr>
              <a:t>OBJETIVO GENERAL </a:t>
            </a:r>
          </a:p>
          <a:p>
            <a:pPr algn="ctr"/>
            <a:r>
              <a:rPr lang="es-ES" sz="900" dirty="0">
                <a:solidFill>
                  <a:schemeClr val="tx1"/>
                </a:solidFill>
              </a:rPr>
              <a:t>Mejorar la gestión del ordenamiento territorial del municipio de ______________departamento de _______________</a:t>
            </a:r>
            <a:endParaRPr lang="es-CO" sz="900" dirty="0">
              <a:solidFill>
                <a:schemeClr val="tx1"/>
              </a:solidFill>
            </a:endParaRPr>
          </a:p>
        </p:txBody>
      </p:sp>
      <p:sp>
        <p:nvSpPr>
          <p:cNvPr id="116" name="Rectángulo 115">
            <a:extLst>
              <a:ext uri="{FF2B5EF4-FFF2-40B4-BE49-F238E27FC236}">
                <a16:creationId xmlns:a16="http://schemas.microsoft.com/office/drawing/2014/main" id="{6DC0F147-8C1B-4F8A-B0CD-C74F50CA5C2C}"/>
              </a:ext>
            </a:extLst>
          </p:cNvPr>
          <p:cNvSpPr/>
          <p:nvPr/>
        </p:nvSpPr>
        <p:spPr>
          <a:xfrm>
            <a:off x="145894" y="6278935"/>
            <a:ext cx="698603" cy="558703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bg1">
                    <a:lumMod val="65000"/>
                  </a:schemeClr>
                </a:solidFill>
              </a:rPr>
              <a:t>transversal</a:t>
            </a: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88ADC972-962A-4CC5-84F7-1E1698665864}"/>
              </a:ext>
            </a:extLst>
          </p:cNvPr>
          <p:cNvCxnSpPr>
            <a:cxnSpLocks/>
          </p:cNvCxnSpPr>
          <p:nvPr/>
        </p:nvCxnSpPr>
        <p:spPr>
          <a:xfrm flipH="1" flipV="1">
            <a:off x="924855" y="608872"/>
            <a:ext cx="14063" cy="624965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lecha: a la derecha 45">
            <a:extLst>
              <a:ext uri="{FF2B5EF4-FFF2-40B4-BE49-F238E27FC236}">
                <a16:creationId xmlns:a16="http://schemas.microsoft.com/office/drawing/2014/main" id="{CD834522-AEBA-4015-A5EB-24B14F4BF7BE}"/>
              </a:ext>
            </a:extLst>
          </p:cNvPr>
          <p:cNvSpPr/>
          <p:nvPr/>
        </p:nvSpPr>
        <p:spPr>
          <a:xfrm rot="5400000">
            <a:off x="1485379" y="876663"/>
            <a:ext cx="263060" cy="52787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700">
              <a:solidFill>
                <a:schemeClr val="tx1"/>
              </a:solidFill>
            </a:endParaRPr>
          </a:p>
        </p:txBody>
      </p:sp>
      <p:sp>
        <p:nvSpPr>
          <p:cNvPr id="140" name="Flecha: a la derecha 139">
            <a:extLst>
              <a:ext uri="{FF2B5EF4-FFF2-40B4-BE49-F238E27FC236}">
                <a16:creationId xmlns:a16="http://schemas.microsoft.com/office/drawing/2014/main" id="{8FD03D7E-BE5A-483E-8D06-DFAB06A92598}"/>
              </a:ext>
            </a:extLst>
          </p:cNvPr>
          <p:cNvSpPr/>
          <p:nvPr/>
        </p:nvSpPr>
        <p:spPr>
          <a:xfrm>
            <a:off x="2310571" y="1314402"/>
            <a:ext cx="232376" cy="2500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700">
              <a:solidFill>
                <a:schemeClr val="tx1"/>
              </a:solidFill>
            </a:endParaRPr>
          </a:p>
        </p:txBody>
      </p:sp>
      <p:cxnSp>
        <p:nvCxnSpPr>
          <p:cNvPr id="153" name="Conector recto 152">
            <a:extLst>
              <a:ext uri="{FF2B5EF4-FFF2-40B4-BE49-F238E27FC236}">
                <a16:creationId xmlns:a16="http://schemas.microsoft.com/office/drawing/2014/main" id="{6B80EE96-4BAD-4F0E-AF00-30C536324B89}"/>
              </a:ext>
            </a:extLst>
          </p:cNvPr>
          <p:cNvCxnSpPr>
            <a:cxnSpLocks/>
          </p:cNvCxnSpPr>
          <p:nvPr/>
        </p:nvCxnSpPr>
        <p:spPr>
          <a:xfrm flipH="1" flipV="1">
            <a:off x="6861380" y="608872"/>
            <a:ext cx="14063" cy="624965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ángulo: esquinas redondeadas 57">
            <a:extLst>
              <a:ext uri="{FF2B5EF4-FFF2-40B4-BE49-F238E27FC236}">
                <a16:creationId xmlns:a16="http://schemas.microsoft.com/office/drawing/2014/main" id="{DF240254-D06A-439C-93B2-10FC3098FF57}"/>
              </a:ext>
            </a:extLst>
          </p:cNvPr>
          <p:cNvSpPr/>
          <p:nvPr/>
        </p:nvSpPr>
        <p:spPr>
          <a:xfrm>
            <a:off x="2631204" y="1309921"/>
            <a:ext cx="1353237" cy="23477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</a:rPr>
              <a:t>ACTIVIDADES</a:t>
            </a: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D8103899-B107-4AF9-BA3A-666CD1F725C4}"/>
              </a:ext>
            </a:extLst>
          </p:cNvPr>
          <p:cNvSpPr/>
          <p:nvPr/>
        </p:nvSpPr>
        <p:spPr>
          <a:xfrm>
            <a:off x="2604125" y="1780074"/>
            <a:ext cx="1347466" cy="55870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800" b="1" dirty="0">
                <a:solidFill>
                  <a:schemeClr val="tx1"/>
                </a:solidFill>
              </a:rPr>
              <a:t>Elaboración o Actualización de los documentos del expediente municipal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CE4FABB-992D-4911-BA2F-8717D91A82D7}"/>
              </a:ext>
            </a:extLst>
          </p:cNvPr>
          <p:cNvSpPr/>
          <p:nvPr/>
        </p:nvSpPr>
        <p:spPr>
          <a:xfrm>
            <a:off x="5483409" y="1304099"/>
            <a:ext cx="886888" cy="27336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indicador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FB7B1605-A353-488A-86F7-F8A77E461889}"/>
              </a:ext>
            </a:extLst>
          </p:cNvPr>
          <p:cNvSpPr/>
          <p:nvPr/>
        </p:nvSpPr>
        <p:spPr>
          <a:xfrm>
            <a:off x="6420559" y="1310801"/>
            <a:ext cx="347939" cy="27336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meta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B1964438-C0D5-4838-B5AA-E628DBB0E1FB}"/>
              </a:ext>
            </a:extLst>
          </p:cNvPr>
          <p:cNvSpPr/>
          <p:nvPr/>
        </p:nvSpPr>
        <p:spPr>
          <a:xfrm>
            <a:off x="5488071" y="1764672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3841AFEF-DB3A-4B43-A31B-1A5258B047B6}"/>
              </a:ext>
            </a:extLst>
          </p:cNvPr>
          <p:cNvSpPr/>
          <p:nvPr/>
        </p:nvSpPr>
        <p:spPr>
          <a:xfrm>
            <a:off x="6428190" y="1764672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9" name="Flecha: a la derecha 68">
            <a:extLst>
              <a:ext uri="{FF2B5EF4-FFF2-40B4-BE49-F238E27FC236}">
                <a16:creationId xmlns:a16="http://schemas.microsoft.com/office/drawing/2014/main" id="{D2BD40E1-DC6A-4C8B-9A01-6F920E6BA2AE}"/>
              </a:ext>
            </a:extLst>
          </p:cNvPr>
          <p:cNvSpPr/>
          <p:nvPr/>
        </p:nvSpPr>
        <p:spPr>
          <a:xfrm>
            <a:off x="4080270" y="1320917"/>
            <a:ext cx="232376" cy="2500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700">
              <a:solidFill>
                <a:schemeClr val="tx1"/>
              </a:solidFill>
            </a:endParaRPr>
          </a:p>
        </p:txBody>
      </p:sp>
      <p:sp>
        <p:nvSpPr>
          <p:cNvPr id="70" name="Flecha: a la derecha 69">
            <a:extLst>
              <a:ext uri="{FF2B5EF4-FFF2-40B4-BE49-F238E27FC236}">
                <a16:creationId xmlns:a16="http://schemas.microsoft.com/office/drawing/2014/main" id="{2F0E402A-F90E-4220-BDF9-42D2A6008287}"/>
              </a:ext>
            </a:extLst>
          </p:cNvPr>
          <p:cNvSpPr/>
          <p:nvPr/>
        </p:nvSpPr>
        <p:spPr>
          <a:xfrm>
            <a:off x="5167220" y="1309921"/>
            <a:ext cx="232376" cy="2500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700">
              <a:solidFill>
                <a:schemeClr val="tx1"/>
              </a:solidFill>
            </a:endParaRP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C62220BC-1547-47BC-8FC1-F3E3A65F5098}"/>
              </a:ext>
            </a:extLst>
          </p:cNvPr>
          <p:cNvSpPr/>
          <p:nvPr/>
        </p:nvSpPr>
        <p:spPr>
          <a:xfrm>
            <a:off x="5488720" y="2493080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52BD6336-2889-4FF5-A45D-C6668AD5281A}"/>
              </a:ext>
            </a:extLst>
          </p:cNvPr>
          <p:cNvSpPr/>
          <p:nvPr/>
        </p:nvSpPr>
        <p:spPr>
          <a:xfrm>
            <a:off x="6428839" y="2493080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3" name="Rectángulo 72">
            <a:extLst>
              <a:ext uri="{FF2B5EF4-FFF2-40B4-BE49-F238E27FC236}">
                <a16:creationId xmlns:a16="http://schemas.microsoft.com/office/drawing/2014/main" id="{7E88449D-6316-417E-B322-A5E5794ACD2F}"/>
              </a:ext>
            </a:extLst>
          </p:cNvPr>
          <p:cNvSpPr/>
          <p:nvPr/>
        </p:nvSpPr>
        <p:spPr>
          <a:xfrm>
            <a:off x="5488721" y="3327785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A2AA76E3-DCBC-4B40-A735-BE805D0327CD}"/>
              </a:ext>
            </a:extLst>
          </p:cNvPr>
          <p:cNvSpPr/>
          <p:nvPr/>
        </p:nvSpPr>
        <p:spPr>
          <a:xfrm>
            <a:off x="6428840" y="3327785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E7DA0DC5-A997-479C-BC6F-E6FF1A8D0F87}"/>
              </a:ext>
            </a:extLst>
          </p:cNvPr>
          <p:cNvSpPr/>
          <p:nvPr/>
        </p:nvSpPr>
        <p:spPr>
          <a:xfrm>
            <a:off x="5488071" y="4182410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8F9FF00B-09C4-4F82-B488-CB80426ACE90}"/>
              </a:ext>
            </a:extLst>
          </p:cNvPr>
          <p:cNvSpPr/>
          <p:nvPr/>
        </p:nvSpPr>
        <p:spPr>
          <a:xfrm>
            <a:off x="6428190" y="4182410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970FB382-D292-4DBE-9D3D-C90A417B5218}"/>
              </a:ext>
            </a:extLst>
          </p:cNvPr>
          <p:cNvSpPr/>
          <p:nvPr/>
        </p:nvSpPr>
        <p:spPr>
          <a:xfrm>
            <a:off x="5488071" y="4876494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8AEFAB8B-F28B-4C4A-B73D-DE18228CF6BD}"/>
              </a:ext>
            </a:extLst>
          </p:cNvPr>
          <p:cNvSpPr/>
          <p:nvPr/>
        </p:nvSpPr>
        <p:spPr>
          <a:xfrm>
            <a:off x="6428190" y="4876494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AB12647B-1089-44EF-9312-34E280C21B94}"/>
              </a:ext>
            </a:extLst>
          </p:cNvPr>
          <p:cNvSpPr/>
          <p:nvPr/>
        </p:nvSpPr>
        <p:spPr>
          <a:xfrm>
            <a:off x="5488071" y="5588093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0" name="Rectángulo 79">
            <a:extLst>
              <a:ext uri="{FF2B5EF4-FFF2-40B4-BE49-F238E27FC236}">
                <a16:creationId xmlns:a16="http://schemas.microsoft.com/office/drawing/2014/main" id="{94D045AA-79D6-4E5F-B555-6A6790E2AB61}"/>
              </a:ext>
            </a:extLst>
          </p:cNvPr>
          <p:cNvSpPr/>
          <p:nvPr/>
        </p:nvSpPr>
        <p:spPr>
          <a:xfrm>
            <a:off x="6428190" y="5588093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4C6E28B4-9421-48BF-A85D-516FF11BC75E}"/>
              </a:ext>
            </a:extLst>
          </p:cNvPr>
          <p:cNvSpPr/>
          <p:nvPr/>
        </p:nvSpPr>
        <p:spPr>
          <a:xfrm>
            <a:off x="5488071" y="6268296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2" name="Rectángulo 81">
            <a:extLst>
              <a:ext uri="{FF2B5EF4-FFF2-40B4-BE49-F238E27FC236}">
                <a16:creationId xmlns:a16="http://schemas.microsoft.com/office/drawing/2014/main" id="{D0753A59-F586-450F-86C8-59456F656188}"/>
              </a:ext>
            </a:extLst>
          </p:cNvPr>
          <p:cNvSpPr/>
          <p:nvPr/>
        </p:nvSpPr>
        <p:spPr>
          <a:xfrm>
            <a:off x="6428190" y="6268296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728D1840-105B-4D39-BBE1-E43C3AC17A2D}"/>
              </a:ext>
            </a:extLst>
          </p:cNvPr>
          <p:cNvSpPr/>
          <p:nvPr/>
        </p:nvSpPr>
        <p:spPr>
          <a:xfrm>
            <a:off x="4153567" y="1764023"/>
            <a:ext cx="1126282" cy="56984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Archivo técnico e histórico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Documento de seguimiento y evaluación</a:t>
            </a:r>
          </a:p>
        </p:txBody>
      </p:sp>
    </p:spTree>
    <p:extLst>
      <p:ext uri="{BB962C8B-B14F-4D97-AF65-F5344CB8AC3E}">
        <p14:creationId xmlns:p14="http://schemas.microsoft.com/office/powerpoint/2010/main" val="35046549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_x00d1_O xmlns="76557403-3dce-4492-801c-fc0c8f826196" xsi:nil="true"/>
    <TaxCatchAll xmlns="c3734ab5-30f7-42b9-9aab-3516cf53f75f" xsi:nil="true"/>
    <lcf76f155ced4ddcb4097134ff3c332f xmlns="76557403-3dce-4492-801c-fc0c8f82619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6191518E044BAE2D9F1EC26D19D8" ma:contentTypeVersion="20" ma:contentTypeDescription="Crear nuevo documento." ma:contentTypeScope="" ma:versionID="37df9db601e6b1208393aafcffe9bd30">
  <xsd:schema xmlns:xsd="http://www.w3.org/2001/XMLSchema" xmlns:xs="http://www.w3.org/2001/XMLSchema" xmlns:p="http://schemas.microsoft.com/office/2006/metadata/properties" xmlns:ns2="76557403-3dce-4492-801c-fc0c8f826196" xmlns:ns3="c3734ab5-30f7-42b9-9aab-3516cf53f75f" targetNamespace="http://schemas.microsoft.com/office/2006/metadata/properties" ma:root="true" ma:fieldsID="bbdfe67605d143fcdf7efcff3ecabade" ns2:_="" ns3:_="">
    <xsd:import namespace="76557403-3dce-4492-801c-fc0c8f826196"/>
    <xsd:import namespace="c3734ab5-30f7-42b9-9aab-3516cf53f75f"/>
    <xsd:element name="properties">
      <xsd:complexType>
        <xsd:sequence>
          <xsd:element name="documentManagement">
            <xsd:complexType>
              <xsd:all>
                <xsd:element ref="ns2:A_x00d1_O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57403-3dce-4492-801c-fc0c8f826196" elementFormDefault="qualified">
    <xsd:import namespace="http://schemas.microsoft.com/office/2006/documentManagement/types"/>
    <xsd:import namespace="http://schemas.microsoft.com/office/infopath/2007/PartnerControls"/>
    <xsd:element name="A_x00d1_O" ma:index="8" nillable="true" ma:displayName="AÑO" ma:format="Dropdown" ma:internalName="A_x00d1_O">
      <xsd:simpleType>
        <xsd:restriction base="dms:Choice">
          <xsd:enumeration value="Opción 1"/>
          <xsd:enumeration value="Opción 2"/>
          <xsd:enumeration value="Opción 3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Etiquetas de imagen" ma:readOnly="false" ma:fieldId="{5cf76f15-5ced-4ddc-b409-7134ff3c332f}" ma:taxonomyMulti="true" ma:sspId="fbc45cb4-c21a-49bb-988e-5b402dd8a9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734ab5-30f7-42b9-9aab-3516cf53f75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5850f6b-5e9a-4399-a263-cab15da8bf0f}" ma:internalName="TaxCatchAll" ma:showField="CatchAllData" ma:web="c3734ab5-30f7-42b9-9aab-3516cf53f7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3661FA-3327-4AB5-9C6B-2BC2526B4727}">
  <ds:schemaRefs>
    <ds:schemaRef ds:uri="http://schemas.microsoft.com/office/2006/metadata/properties"/>
    <ds:schemaRef ds:uri="http://schemas.microsoft.com/office/infopath/2007/PartnerControls"/>
    <ds:schemaRef ds:uri="76557403-3dce-4492-801c-fc0c8f826196"/>
  </ds:schemaRefs>
</ds:datastoreItem>
</file>

<file path=customXml/itemProps2.xml><?xml version="1.0" encoding="utf-8"?>
<ds:datastoreItem xmlns:ds="http://schemas.openxmlformats.org/officeDocument/2006/customXml" ds:itemID="{6242E11E-2FED-480C-9506-D5DA91FE9D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3C961C-1CC2-4D92-86F9-176E2D515DD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452</TotalTime>
  <Words>189</Words>
  <Application>Microsoft Office PowerPoint</Application>
  <PresentationFormat>Custom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Gabriele Murgia</dc:creator>
  <cp:lastModifiedBy>Gabriele Murgia</cp:lastModifiedBy>
  <cp:revision>44</cp:revision>
  <dcterms:created xsi:type="dcterms:W3CDTF">2020-10-06T18:56:32Z</dcterms:created>
  <dcterms:modified xsi:type="dcterms:W3CDTF">2023-09-19T02:35:36Z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0x010100A12C6191518E044BAE2D9F1EC26D19D8</vt:lpwstr>
  </property>
</Properties>
</file>