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</p:sldMasterIdLst>
  <p:notesMasterIdLst>
    <p:notesMasterId r:id="rId21"/>
  </p:notesMasterIdLst>
  <p:sldIdLst>
    <p:sldId id="282" r:id="rId4"/>
    <p:sldId id="283" r:id="rId5"/>
    <p:sldId id="274" r:id="rId6"/>
    <p:sldId id="272" r:id="rId7"/>
    <p:sldId id="268" r:id="rId8"/>
    <p:sldId id="276" r:id="rId9"/>
    <p:sldId id="259" r:id="rId10"/>
    <p:sldId id="277" r:id="rId11"/>
    <p:sldId id="273" r:id="rId12"/>
    <p:sldId id="278" r:id="rId13"/>
    <p:sldId id="264" r:id="rId14"/>
    <p:sldId id="263" r:id="rId15"/>
    <p:sldId id="279" r:id="rId16"/>
    <p:sldId id="281" r:id="rId17"/>
    <p:sldId id="271" r:id="rId18"/>
    <p:sldId id="280" r:id="rId19"/>
    <p:sldId id="275" r:id="rId20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CFD"/>
    <a:srgbClr val="004A84"/>
    <a:srgbClr val="3772FF"/>
    <a:srgbClr val="3E5D99"/>
    <a:srgbClr val="BF124E"/>
    <a:srgbClr val="33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00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9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37E34F-D0F1-9644-BC30-BFAD8D18563D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C987BE-A029-3246-BDB3-7E10CA5223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41291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C987BE-A029-3246-BDB3-7E10CA52236E}" type="slidenum">
              <a:rPr lang="es-CO" smtClean="0">
                <a:solidFill>
                  <a:prstClr val="black"/>
                </a:solidFill>
              </a:rPr>
              <a:pPr/>
              <a:t>3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946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18DF24-1E07-6B4C-B77D-62EA325D6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01810C1-B2D5-5C46-8A3B-286ACB0A82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C5C60DA-65CF-A440-BB38-C8FBFC498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C471FB-C911-F74D-A856-FA4E03F9C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639993-085F-6D4B-9451-29AC58BD3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64374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C191A9-7181-A44C-948F-08B9C0D9B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062271B-1064-1F47-B1A4-8F92082F0A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FEA101-DCA0-F14F-AD15-B9B7D5C0A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CA183E0-D8B2-174D-898A-24BE5D23D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FD1D79-ECCB-9C43-A2EE-E9C7A4E3C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03305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1BA94A-D4CE-314F-9CD6-16F11A4C1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832F5A6-9A6C-4B4F-8B5C-06374D0160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18F7AD-60AB-BA49-8479-883B3DAC7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0B5690-3302-6645-A345-31AA148A2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450C62-6B57-044B-88ED-1B71031ED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82538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DF6B00-3AC7-784B-AF7C-BDEE28AF4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AD329C-9EC5-844F-AF7A-EB7F1A2F50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07B8562-E4C3-8F4E-AD04-508E9C84B6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7EDF222-BD00-4B40-81C0-2F1F18C0C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6C2F72-DA95-6D4E-8825-943F639E6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539C955-B50D-CE45-982A-8B27DF675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49729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014B9F-9878-424A-8880-46ADDB21A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920FDC8-A4C4-814A-807F-9DA8103817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75E51EA-DD4F-F64B-BE83-DCD4BB47D3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0BF12B0-AB95-964B-9F16-EEE221815F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0E1ECEA-E48C-0745-85B1-FB7A62EDB4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0E09DC7-106C-7743-91A9-64DB44024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C97728B-B70E-7842-BF3D-3E97341C2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3943CEB-559D-5445-B831-8D15E7ACA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10032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198051-EFE9-3841-BF5F-4348C80B7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DFCE890-840B-ED4C-8D77-FB935B065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061E847-30CA-074B-AC15-907889E4A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DE468EC-9580-7245-B948-E098371E0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64607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C8818B-54EB-494A-B335-B4166FF1B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3625AD2-423C-A147-B3C1-A9DE7C64D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9BA1972-D73A-AD44-A1BA-B6A6D99CA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76830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3633E8-DDD5-B944-8E0C-A8549C5A5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561FC4-8CF9-0444-B966-8B4A89A37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5BF349D-EDFC-AC4F-873C-A98E7BE86C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A86BDF7-9BE9-2E40-86CE-2C9F03F10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22FE44-71C8-5247-9FF0-45050B941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89DC72A-4E03-2547-9F00-92DF77277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63230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140560-8B57-EF4D-95D7-A74472C41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99725A2-B56E-254E-AF2A-6408B14F8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8196A29-F242-B347-8AC8-739A3F3CC7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9EDDC7D-B8C0-BB4C-A7B5-0646B987C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AC9B4F-44C0-464A-A41D-B54D59582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E43D54E-DCB0-E144-9222-38A54304E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51725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833156-9AFF-814A-BE47-B03774F10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7B2A662-2D61-BB4E-95A1-7915A41937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4BB1079-DBFD-7049-9BEA-C1E069EBE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9EFC96-8CEF-A747-B011-73C4D7D6C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6364E1-39CA-D543-B3FF-FC4CEE044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28001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4A4D1B4-7E7C-3849-BAE4-D3CFB8BD15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D94B527-9268-C149-B10C-DE269DBBBD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425C1E-55B4-D641-8D7F-CEB834627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BFA048-EA53-7E4E-A24D-7E08313D2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C84597-CE14-F145-950F-476628DAC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871531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18DF24-1E07-6B4C-B77D-62EA325D6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01810C1-B2D5-5C46-8A3B-286ACB0A82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C5C60DA-65CF-A440-BB38-C8FBFC498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C471FB-C911-F74D-A856-FA4E03F9C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639993-085F-6D4B-9451-29AC58BD3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713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C191A9-7181-A44C-948F-08B9C0D9B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062271B-1064-1F47-B1A4-8F92082F0A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FEA101-DCA0-F14F-AD15-B9B7D5C0A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CA183E0-D8B2-174D-898A-24BE5D23D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FD1D79-ECCB-9C43-A2EE-E9C7A4E3C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322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1BA94A-D4CE-314F-9CD6-16F11A4C1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832F5A6-9A6C-4B4F-8B5C-06374D0160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18F7AD-60AB-BA49-8479-883B3DAC7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0B5690-3302-6645-A345-31AA148A2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450C62-6B57-044B-88ED-1B71031ED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6206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DF6B00-3AC7-784B-AF7C-BDEE28AF4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AD329C-9EC5-844F-AF7A-EB7F1A2F50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07B8562-E4C3-8F4E-AD04-508E9C84B6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7EDF222-BD00-4B40-81C0-2F1F18C0C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6C2F72-DA95-6D4E-8825-943F639E6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539C955-B50D-CE45-982A-8B27DF675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2504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014B9F-9878-424A-8880-46ADDB21A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920FDC8-A4C4-814A-807F-9DA8103817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75E51EA-DD4F-F64B-BE83-DCD4BB47D3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0BF12B0-AB95-964B-9F16-EEE221815F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0E1ECEA-E48C-0745-85B1-FB7A62EDB4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0E09DC7-106C-7743-91A9-64DB44024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C97728B-B70E-7842-BF3D-3E97341C2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3943CEB-559D-5445-B831-8D15E7ACA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7420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198051-EFE9-3841-BF5F-4348C80B7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DFCE890-840B-ED4C-8D77-FB935B065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061E847-30CA-074B-AC15-907889E4A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DE468EC-9580-7245-B948-E098371E0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3407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C8818B-54EB-494A-B335-B4166FF1B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3625AD2-423C-A147-B3C1-A9DE7C64D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9BA1972-D73A-AD44-A1BA-B6A6D99CA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0990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3633E8-DDD5-B944-8E0C-A8549C5A5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561FC4-8CF9-0444-B966-8B4A89A37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5BF349D-EDFC-AC4F-873C-A98E7BE86C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A86BDF7-9BE9-2E40-86CE-2C9F03F10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22FE44-71C8-5247-9FF0-45050B941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89DC72A-4E03-2547-9F00-92DF77277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4110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140560-8B57-EF4D-95D7-A74472C41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99725A2-B56E-254E-AF2A-6408B14F8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8196A29-F242-B347-8AC8-739A3F3CC7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9EDDC7D-B8C0-BB4C-A7B5-0646B987C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AC9B4F-44C0-464A-A41D-B54D59582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E43D54E-DCB0-E144-9222-38A54304E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2366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833156-9AFF-814A-BE47-B03774F10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7B2A662-2D61-BB4E-95A1-7915A41937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4BB1079-DBFD-7049-9BEA-C1E069EBE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9EFC96-8CEF-A747-B011-73C4D7D6C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6364E1-39CA-D543-B3FF-FC4CEE044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684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4A4D1B4-7E7C-3849-BAE4-D3CFB8BD15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D94B527-9268-C149-B10C-DE269DBBBD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425C1E-55B4-D641-8D7F-CEB834627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BFA048-EA53-7E4E-A24D-7E08313D2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C84597-CE14-F145-950F-476628DAC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4456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18DF24-1E07-6B4C-B77D-62EA325D6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01810C1-B2D5-5C46-8A3B-286ACB0A82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C5C60DA-65CF-A440-BB38-C8FBFC498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C471FB-C911-F74D-A856-FA4E03F9C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639993-085F-6D4B-9451-29AC58BD3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9550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C191A9-7181-A44C-948F-08B9C0D9B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062271B-1064-1F47-B1A4-8F92082F0A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FEA101-DCA0-F14F-AD15-B9B7D5C0A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CA183E0-D8B2-174D-898A-24BE5D23D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FD1D79-ECCB-9C43-A2EE-E9C7A4E3C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6676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1BA94A-D4CE-314F-9CD6-16F11A4C1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832F5A6-9A6C-4B4F-8B5C-06374D0160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18F7AD-60AB-BA49-8479-883B3DAC7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0B5690-3302-6645-A345-31AA148A2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450C62-6B57-044B-88ED-1B71031ED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5849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DF6B00-3AC7-784B-AF7C-BDEE28AF4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AD329C-9EC5-844F-AF7A-EB7F1A2F50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07B8562-E4C3-8F4E-AD04-508E9C84B6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7EDF222-BD00-4B40-81C0-2F1F18C0C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6C2F72-DA95-6D4E-8825-943F639E6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539C955-B50D-CE45-982A-8B27DF675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3093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014B9F-9878-424A-8880-46ADDB21A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920FDC8-A4C4-814A-807F-9DA8103817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75E51EA-DD4F-F64B-BE83-DCD4BB47D3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0BF12B0-AB95-964B-9F16-EEE221815F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0E1ECEA-E48C-0745-85B1-FB7A62EDB4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0E09DC7-106C-7743-91A9-64DB44024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C97728B-B70E-7842-BF3D-3E97341C2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3943CEB-559D-5445-B831-8D15E7ACA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1007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198051-EFE9-3841-BF5F-4348C80B7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DFCE890-840B-ED4C-8D77-FB935B065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061E847-30CA-074B-AC15-907889E4A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DE468EC-9580-7245-B948-E098371E0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4490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C8818B-54EB-494A-B335-B4166FF1B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3625AD2-423C-A147-B3C1-A9DE7C64D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9BA1972-D73A-AD44-A1BA-B6A6D99CA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2113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3633E8-DDD5-B944-8E0C-A8549C5A5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561FC4-8CF9-0444-B966-8B4A89A37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5BF349D-EDFC-AC4F-873C-A98E7BE86C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A86BDF7-9BE9-2E40-86CE-2C9F03F10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22FE44-71C8-5247-9FF0-45050B941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89DC72A-4E03-2547-9F00-92DF77277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3834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140560-8B57-EF4D-95D7-A74472C41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99725A2-B56E-254E-AF2A-6408B14F8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8196A29-F242-B347-8AC8-739A3F3CC7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9EDDC7D-B8C0-BB4C-A7B5-0646B987C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AC9B4F-44C0-464A-A41D-B54D59582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E43D54E-DCB0-E144-9222-38A54304E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2929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833156-9AFF-814A-BE47-B03774F10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7B2A662-2D61-BB4E-95A1-7915A41937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4BB1079-DBFD-7049-9BEA-C1E069EBE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9EFC96-8CEF-A747-B011-73C4D7D6C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6364E1-39CA-D543-B3FF-FC4CEE044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7194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4A4D1B4-7E7C-3849-BAE4-D3CFB8BD15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D94B527-9268-C149-B10C-DE269DBBBD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425C1E-55B4-D641-8D7F-CEB834627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BFA048-EA53-7E4E-A24D-7E08313D2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C84597-CE14-F145-950F-476628DAC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551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908B6C-081F-1844-B511-8523C3834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7EB5399-00F3-E740-B152-9DB0E4F9E1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E9E146D-EBD5-4547-A080-94DC02258C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06627F-6D1A-194B-A759-F2DD92D358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FF3E65C-2A80-2B41-BF9F-47670AE76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62900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908B6C-081F-1844-B511-8523C3834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7EB5399-00F3-E740-B152-9DB0E4F9E1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E9E146D-EBD5-4547-A080-94DC02258C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06627F-6D1A-194B-A759-F2DD92D358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FF3E65C-2A80-2B41-BF9F-47670AE76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308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908B6C-081F-1844-B511-8523C3834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7EB5399-00F3-E740-B152-9DB0E4F9E1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E9E146D-EBD5-4547-A080-94DC02258C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06627F-6D1A-194B-A759-F2DD92D358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FF3E65C-2A80-2B41-BF9F-47670AE76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582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7360024" y="-512"/>
            <a:ext cx="4832887" cy="6859025"/>
          </a:xfrm>
          <a:prstGeom prst="rect">
            <a:avLst/>
          </a:prstGeom>
          <a:solidFill>
            <a:srgbClr val="E2EC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_tradnl" sz="2600"/>
          </a:p>
        </p:txBody>
      </p:sp>
      <p:sp>
        <p:nvSpPr>
          <p:cNvPr id="6" name="Rectángulo 5"/>
          <p:cNvSpPr/>
          <p:nvPr/>
        </p:nvSpPr>
        <p:spPr>
          <a:xfrm>
            <a:off x="-911" y="-512"/>
            <a:ext cx="7558158" cy="6859025"/>
          </a:xfrm>
          <a:prstGeom prst="rect">
            <a:avLst/>
          </a:prstGeom>
          <a:solidFill>
            <a:srgbClr val="0349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_tradnl" sz="260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80"/>
          <a:stretch/>
        </p:blipFill>
        <p:spPr>
          <a:xfrm>
            <a:off x="3625766" y="2275135"/>
            <a:ext cx="8073175" cy="2307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556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-912" y="-1025"/>
            <a:ext cx="12192911" cy="6859025"/>
          </a:xfrm>
          <a:prstGeom prst="rect">
            <a:avLst/>
          </a:prstGeom>
          <a:solidFill>
            <a:srgbClr val="0349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_tradnl" sz="260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8274" y="72973"/>
            <a:ext cx="6548251" cy="1722458"/>
          </a:xfrm>
          <a:prstGeom prst="rect">
            <a:avLst/>
          </a:prstGeom>
        </p:spPr>
      </p:pic>
      <p:cxnSp>
        <p:nvCxnSpPr>
          <p:cNvPr id="5" name="Conector recto 4"/>
          <p:cNvCxnSpPr/>
          <p:nvPr/>
        </p:nvCxnSpPr>
        <p:spPr>
          <a:xfrm>
            <a:off x="940207" y="4712677"/>
            <a:ext cx="7034416" cy="0"/>
          </a:xfrm>
          <a:prstGeom prst="line">
            <a:avLst/>
          </a:prstGeom>
          <a:ln w="38100">
            <a:solidFill>
              <a:srgbClr val="65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940207" y="4862146"/>
            <a:ext cx="470744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Jose</a:t>
            </a:r>
            <a:r>
              <a:rPr lang="es-CO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Luis Acero Vergel</a:t>
            </a:r>
          </a:p>
          <a:p>
            <a:r>
              <a:rPr lang="es-CO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Viceministro de Agua y Saneamiento Básico</a:t>
            </a:r>
          </a:p>
          <a:p>
            <a:endParaRPr lang="es-CO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O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O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Mayo 31, 2021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1" t="27846" r="4831" b="28585"/>
          <a:stretch/>
        </p:blipFill>
        <p:spPr>
          <a:xfrm>
            <a:off x="10058400" y="5630897"/>
            <a:ext cx="1811215" cy="90178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A1FCB76-B32F-5C4E-AE97-B1ABEE675DED}"/>
              </a:ext>
            </a:extLst>
          </p:cNvPr>
          <p:cNvSpPr txBox="1"/>
          <p:nvPr/>
        </p:nvSpPr>
        <p:spPr>
          <a:xfrm>
            <a:off x="940206" y="2284558"/>
            <a:ext cx="71807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000" b="1" dirty="0">
                <a:solidFill>
                  <a:srgbClr val="E2EC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Estructuración de Proyectos</a:t>
            </a:r>
          </a:p>
          <a:p>
            <a:r>
              <a:rPr lang="es-CO" sz="2000" b="1" dirty="0">
                <a:solidFill>
                  <a:srgbClr val="E2EC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la prestación de los servicios de agua potable y saneamiento básico en zonas rurales.</a:t>
            </a:r>
          </a:p>
          <a:p>
            <a:endParaRPr lang="es-CO" sz="4000" b="1" dirty="0">
              <a:solidFill>
                <a:srgbClr val="E2ECF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591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2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3">
            <a:extLst>
              <a:ext uri="{FF2B5EF4-FFF2-40B4-BE49-F238E27FC236}">
                <a16:creationId xmlns:a16="http://schemas.microsoft.com/office/drawing/2014/main" id="{5A1FCB76-B32F-5C4E-AE97-B1ABEE675DED}"/>
              </a:ext>
            </a:extLst>
          </p:cNvPr>
          <p:cNvSpPr txBox="1"/>
          <p:nvPr/>
        </p:nvSpPr>
        <p:spPr>
          <a:xfrm>
            <a:off x="4836732" y="1198388"/>
            <a:ext cx="6814161" cy="2005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60"/>
              </a:lnSpc>
            </a:pPr>
            <a:r>
              <a:rPr lang="es-CO" sz="4800" b="1" dirty="0">
                <a:solidFill>
                  <a:srgbClr val="E2EC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Estructuración</a:t>
            </a:r>
          </a:p>
          <a:p>
            <a:pPr>
              <a:lnSpc>
                <a:spcPts val="4060"/>
              </a:lnSpc>
            </a:pPr>
            <a:r>
              <a:rPr lang="es-CO" sz="4800" b="1" dirty="0">
                <a:solidFill>
                  <a:srgbClr val="E2EC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proyectos</a:t>
            </a:r>
          </a:p>
          <a:p>
            <a:r>
              <a:rPr lang="es-CO" sz="2800" b="1" dirty="0">
                <a:solidFill>
                  <a:srgbClr val="E2EC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sector de agua potable y saneamiento básico en zonas rurales.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C3403574-8EC5-D643-9456-57F3799B8B86}"/>
              </a:ext>
            </a:extLst>
          </p:cNvPr>
          <p:cNvSpPr txBox="1"/>
          <p:nvPr/>
        </p:nvSpPr>
        <p:spPr>
          <a:xfrm>
            <a:off x="4836732" y="3357476"/>
            <a:ext cx="681416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Ministerio de Vivienda, Ciudad y Territorio  trabaja para cerrar las brechas existentes entre las zonas urbanas y rurales, en el acceso al agua potable y al saneamiento básico, mejorando así las condiciones de vida de la población rural.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8DAF438-5EA5-5F4F-B2EB-293CE6F3D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34589"/>
            <a:ext cx="5001120" cy="4927029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596063" y="233884"/>
            <a:ext cx="231380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0" y="233884"/>
            <a:ext cx="5495636" cy="464759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Estructuración de proyectos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334" y="5524206"/>
            <a:ext cx="5070664" cy="133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116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907360" y="233884"/>
            <a:ext cx="200250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" name="Rectángulo 4"/>
          <p:cNvSpPr/>
          <p:nvPr/>
        </p:nvSpPr>
        <p:spPr>
          <a:xfrm>
            <a:off x="0" y="233884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Estructuración de proyectos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03B7857-EDDA-8143-A47E-172B220C851E}"/>
              </a:ext>
            </a:extLst>
          </p:cNvPr>
          <p:cNvSpPr/>
          <p:nvPr/>
        </p:nvSpPr>
        <p:spPr>
          <a:xfrm>
            <a:off x="0" y="5163779"/>
            <a:ext cx="12192000" cy="1694221"/>
          </a:xfrm>
          <a:prstGeom prst="rect">
            <a:avLst/>
          </a:prstGeom>
          <a:solidFill>
            <a:srgbClr val="E2EC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8DCC25B-D23F-2641-AD9C-9DE3BF080F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181" y="1717202"/>
            <a:ext cx="9988895" cy="220818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67CA61F-4E4C-1641-965B-0A8898DFC0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7658" y="1694221"/>
            <a:ext cx="1428750" cy="18584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1FD1C851-3ACF-CA4A-B2CD-BF59F4209163}"/>
              </a:ext>
            </a:extLst>
          </p:cNvPr>
          <p:cNvSpPr txBox="1"/>
          <p:nvPr/>
        </p:nvSpPr>
        <p:spPr>
          <a:xfrm>
            <a:off x="3118262" y="998122"/>
            <a:ext cx="59554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2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ESQUEMAS DIFERENCIALES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ED2CF5C-2EF8-424B-A8E8-550DB64B7D7B}"/>
              </a:ext>
            </a:extLst>
          </p:cNvPr>
          <p:cNvSpPr txBox="1"/>
          <p:nvPr/>
        </p:nvSpPr>
        <p:spPr>
          <a:xfrm>
            <a:off x="1634591" y="2636157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SINAS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901BA9F-54CC-B24F-9D5C-6B6470138202}"/>
              </a:ext>
            </a:extLst>
          </p:cNvPr>
          <p:cNvSpPr txBox="1"/>
          <p:nvPr/>
        </p:nvSpPr>
        <p:spPr>
          <a:xfrm>
            <a:off x="6233644" y="2598597"/>
            <a:ext cx="12073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2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Formalización</a:t>
            </a:r>
          </a:p>
          <a:p>
            <a:pPr algn="ctr"/>
            <a:r>
              <a:rPr lang="es-CO" sz="12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prestadores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7EA29E6-E34B-E640-91DF-4A513E1ABE5C}"/>
              </a:ext>
            </a:extLst>
          </p:cNvPr>
          <p:cNvSpPr txBox="1"/>
          <p:nvPr/>
        </p:nvSpPr>
        <p:spPr>
          <a:xfrm>
            <a:off x="4596289" y="2444517"/>
            <a:ext cx="12922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Asistencia técnica y fortalecimiento comunitario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22F7263-E1A6-FC41-BD19-7A82469505E5}"/>
              </a:ext>
            </a:extLst>
          </p:cNvPr>
          <p:cNvSpPr txBox="1"/>
          <p:nvPr/>
        </p:nvSpPr>
        <p:spPr>
          <a:xfrm>
            <a:off x="7966560" y="2608454"/>
            <a:ext cx="928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social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A7728345-622B-8D4F-A702-E006691F6891}"/>
              </a:ext>
            </a:extLst>
          </p:cNvPr>
          <p:cNvSpPr txBox="1"/>
          <p:nvPr/>
        </p:nvSpPr>
        <p:spPr>
          <a:xfrm>
            <a:off x="9410640" y="2608454"/>
            <a:ext cx="1325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Estructuración de proyectos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23AE00E-2462-A644-B6AC-7D7812E2BF55}"/>
              </a:ext>
            </a:extLst>
          </p:cNvPr>
          <p:cNvSpPr txBox="1"/>
          <p:nvPr/>
        </p:nvSpPr>
        <p:spPr>
          <a:xfrm>
            <a:off x="1877352" y="1924988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b="1" dirty="0">
                <a:solidFill>
                  <a:srgbClr val="3D5D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F9A0278B-F346-F945-9AFD-1554E392299B}"/>
              </a:ext>
            </a:extLst>
          </p:cNvPr>
          <p:cNvSpPr txBox="1"/>
          <p:nvPr/>
        </p:nvSpPr>
        <p:spPr>
          <a:xfrm>
            <a:off x="8286245" y="1924988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b="1" dirty="0">
                <a:solidFill>
                  <a:srgbClr val="3D5D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85272A3F-FEBB-A646-A05A-26859CC6D433}"/>
              </a:ext>
            </a:extLst>
          </p:cNvPr>
          <p:cNvSpPr txBox="1"/>
          <p:nvPr/>
        </p:nvSpPr>
        <p:spPr>
          <a:xfrm>
            <a:off x="6681840" y="1924988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b="1" dirty="0">
                <a:solidFill>
                  <a:srgbClr val="3D5D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9CE7A56-F449-0B47-9EAC-BD45507FB424}"/>
              </a:ext>
            </a:extLst>
          </p:cNvPr>
          <p:cNvSpPr txBox="1"/>
          <p:nvPr/>
        </p:nvSpPr>
        <p:spPr>
          <a:xfrm>
            <a:off x="3129405" y="2645699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SIASAR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A3893258-25C2-844F-BCFB-504F41D5A3EF}"/>
              </a:ext>
            </a:extLst>
          </p:cNvPr>
          <p:cNvSpPr txBox="1"/>
          <p:nvPr/>
        </p:nvSpPr>
        <p:spPr>
          <a:xfrm>
            <a:off x="9907360" y="1828806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007A54D2-A593-D248-A69F-767FD742F716}"/>
              </a:ext>
            </a:extLst>
          </p:cNvPr>
          <p:cNvSpPr txBox="1"/>
          <p:nvPr/>
        </p:nvSpPr>
        <p:spPr>
          <a:xfrm>
            <a:off x="5089346" y="1924988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b="1" dirty="0">
                <a:solidFill>
                  <a:srgbClr val="3D5D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7EA64D05-B7AD-0B46-8303-6920E34380E3}"/>
              </a:ext>
            </a:extLst>
          </p:cNvPr>
          <p:cNvSpPr txBox="1"/>
          <p:nvPr/>
        </p:nvSpPr>
        <p:spPr>
          <a:xfrm>
            <a:off x="3496852" y="1924988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b="1" dirty="0">
                <a:solidFill>
                  <a:srgbClr val="3D5D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334" y="5524206"/>
            <a:ext cx="5070664" cy="1333793"/>
          </a:xfrm>
          <a:prstGeom prst="rect">
            <a:avLst/>
          </a:prstGeom>
        </p:spPr>
      </p:pic>
      <p:sp>
        <p:nvSpPr>
          <p:cNvPr id="25" name="Redondear rectángulo de esquina del mismo lado 24">
            <a:extLst>
              <a:ext uri="{FF2B5EF4-FFF2-40B4-BE49-F238E27FC236}">
                <a16:creationId xmlns:a16="http://schemas.microsoft.com/office/drawing/2014/main" id="{D761A4CD-4AB0-684C-97BD-A38AC8E4226E}"/>
              </a:ext>
            </a:extLst>
          </p:cNvPr>
          <p:cNvSpPr/>
          <p:nvPr/>
        </p:nvSpPr>
        <p:spPr>
          <a:xfrm rot="5400000">
            <a:off x="4924245" y="-740737"/>
            <a:ext cx="1405474" cy="11248106"/>
          </a:xfrm>
          <a:prstGeom prst="round2Same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89914554-885A-964A-A3EC-F80673B5960C}"/>
              </a:ext>
            </a:extLst>
          </p:cNvPr>
          <p:cNvSpPr txBox="1"/>
          <p:nvPr/>
        </p:nvSpPr>
        <p:spPr>
          <a:xfrm>
            <a:off x="1779596" y="4367105"/>
            <a:ext cx="91273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política pública de agua y saneamiento básico </a:t>
            </a:r>
            <a:r>
              <a:rPr lang="es-CO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las zonas rurales parte de la estrategia de </a:t>
            </a:r>
            <a:r>
              <a:rPr lang="es-CO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esquemas diferenciales</a:t>
            </a:r>
            <a:r>
              <a:rPr lang="es-CO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a través de </a:t>
            </a:r>
            <a:r>
              <a:rPr lang="es-CO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seis temáticas principales</a:t>
            </a:r>
            <a:r>
              <a:rPr lang="es-CO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podremos comprenderlo integralmente.</a:t>
            </a:r>
          </a:p>
        </p:txBody>
      </p:sp>
    </p:spTree>
    <p:extLst>
      <p:ext uri="{BB962C8B-B14F-4D97-AF65-F5344CB8AC3E}">
        <p14:creationId xmlns:p14="http://schemas.microsoft.com/office/powerpoint/2010/main" val="3525072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redondeado 18">
            <a:extLst>
              <a:ext uri="{FF2B5EF4-FFF2-40B4-BE49-F238E27FC236}">
                <a16:creationId xmlns:a16="http://schemas.microsoft.com/office/drawing/2014/main" id="{23808394-9877-1D40-9053-ED346B0681A9}"/>
              </a:ext>
            </a:extLst>
          </p:cNvPr>
          <p:cNvSpPr/>
          <p:nvPr/>
        </p:nvSpPr>
        <p:spPr>
          <a:xfrm>
            <a:off x="1468314" y="2769462"/>
            <a:ext cx="8168055" cy="2700305"/>
          </a:xfrm>
          <a:prstGeom prst="roundRect">
            <a:avLst>
              <a:gd name="adj" fmla="val 9032"/>
            </a:avLst>
          </a:prstGeom>
          <a:solidFill>
            <a:srgbClr val="E2EC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DF4B16B-4459-0E44-B385-BA7B9D787902}"/>
              </a:ext>
            </a:extLst>
          </p:cNvPr>
          <p:cNvSpPr txBox="1"/>
          <p:nvPr/>
        </p:nvSpPr>
        <p:spPr>
          <a:xfrm>
            <a:off x="421800" y="830470"/>
            <a:ext cx="17198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F1801EA-E9FD-1F46-A88B-11A68CEB6688}"/>
              </a:ext>
            </a:extLst>
          </p:cNvPr>
          <p:cNvSpPr/>
          <p:nvPr/>
        </p:nvSpPr>
        <p:spPr>
          <a:xfrm>
            <a:off x="1663094" y="1257450"/>
            <a:ext cx="5353554" cy="606194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rtlCol="0" anchor="ctr"/>
          <a:lstStyle/>
          <a:p>
            <a:r>
              <a:rPr lang="es-CO" sz="3200" b="1" dirty="0">
                <a:latin typeface="Arial" panose="020B0604020202020204" pitchFamily="34" charset="0"/>
                <a:cs typeface="Arial" panose="020B0604020202020204" pitchFamily="34" charset="0"/>
              </a:rPr>
              <a:t>¿Qué es la estructuración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2767AAA-2889-7643-AF80-014FCE8ECBDF}"/>
              </a:ext>
            </a:extLst>
          </p:cNvPr>
          <p:cNvSpPr/>
          <p:nvPr/>
        </p:nvSpPr>
        <p:spPr>
          <a:xfrm>
            <a:off x="1789641" y="1872781"/>
            <a:ext cx="44848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proyectos? 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780998" y="233884"/>
            <a:ext cx="212887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3</a:t>
            </a:r>
            <a:endParaRPr lang="es-CO" sz="1500" b="1" dirty="0">
              <a:solidFill>
                <a:srgbClr val="336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0" y="233884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Estructuración de proyectos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4DC19543-C683-0C49-9958-56660A513383}"/>
              </a:ext>
            </a:extLst>
          </p:cNvPr>
          <p:cNvSpPr txBox="1"/>
          <p:nvPr/>
        </p:nvSpPr>
        <p:spPr>
          <a:xfrm>
            <a:off x="1899248" y="3128222"/>
            <a:ext cx="589218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BF124E"/>
              </a:buClr>
            </a:pPr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el mecanismo mediante el cual se establecen los requisitos para la presentación, viabilización, reformulación y expedición de conceptos técnicos para los proyectos del sector de agua potable y saneamiento básico que sean presentados por las entidades territoriales que soliciten apoyo financiero de la Nación. Una estructuración de proyectos exitosa depende del desarrollo de una etapa previa de formulación y planeación de los proyectos.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390AE470-AE07-304E-86DA-3F55E00D4E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901450" y="1222"/>
            <a:ext cx="3085463" cy="546854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334" y="5524206"/>
            <a:ext cx="5070664" cy="1333793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6696364" y="5264934"/>
            <a:ext cx="5495636" cy="204833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CO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480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5707E39C-2D7F-3E4A-A335-59BE57C509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2702" y="627533"/>
            <a:ext cx="5459604" cy="4900901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315767A9-8606-E44D-A876-D7A28F7E50BB}"/>
              </a:ext>
            </a:extLst>
          </p:cNvPr>
          <p:cNvSpPr/>
          <p:nvPr/>
        </p:nvSpPr>
        <p:spPr>
          <a:xfrm>
            <a:off x="0" y="5376030"/>
            <a:ext cx="12187777" cy="148196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4102FEB-3DC2-224C-9486-DC13FA239163}"/>
              </a:ext>
            </a:extLst>
          </p:cNvPr>
          <p:cNvSpPr txBox="1"/>
          <p:nvPr/>
        </p:nvSpPr>
        <p:spPr>
          <a:xfrm>
            <a:off x="573729" y="779519"/>
            <a:ext cx="17198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7852260-6C99-7743-8055-FE9287D4BC49}"/>
              </a:ext>
            </a:extLst>
          </p:cNvPr>
          <p:cNvSpPr/>
          <p:nvPr/>
        </p:nvSpPr>
        <p:spPr>
          <a:xfrm>
            <a:off x="1964802" y="1028473"/>
            <a:ext cx="5098581" cy="1121619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rtlCol="0" anchor="ctr"/>
          <a:lstStyle/>
          <a:p>
            <a:r>
              <a:rPr lang="es-CO" sz="3200" b="1" dirty="0">
                <a:latin typeface="Arial" panose="020B0604020202020204" pitchFamily="34" charset="0"/>
                <a:cs typeface="Arial" panose="020B0604020202020204" pitchFamily="34" charset="0"/>
              </a:rPr>
              <a:t>¿En dónde se encuentra información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50344A3-7779-1644-ACA7-F86A9237C1EF}"/>
              </a:ext>
            </a:extLst>
          </p:cNvPr>
          <p:cNvSpPr/>
          <p:nvPr/>
        </p:nvSpPr>
        <p:spPr>
          <a:xfrm>
            <a:off x="2047389" y="2150547"/>
            <a:ext cx="44848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detallada para la estructuración</a:t>
            </a:r>
          </a:p>
          <a:p>
            <a:r>
              <a:rPr lang="es-CO" sz="2000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proyectos?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A712476-E66B-B644-A312-A137E71E5128}"/>
              </a:ext>
            </a:extLst>
          </p:cNvPr>
          <p:cNvSpPr txBox="1"/>
          <p:nvPr/>
        </p:nvSpPr>
        <p:spPr>
          <a:xfrm>
            <a:off x="1020599" y="3331667"/>
            <a:ext cx="439493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BF124E"/>
              </a:buClr>
            </a:pPr>
            <a:r>
              <a:rPr lang="es-CO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la guía de la Resolución del Ministerio de Vivienda  0661 de 2019, las entidades podrán contar con información detallada para presentar y viabilizar proyectos de agua potable y saneamiento básico. Puede descargar el link aquí: 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EF52FDE9-B6B2-4A47-AD0E-87FA881027DC}"/>
              </a:ext>
            </a:extLst>
          </p:cNvPr>
          <p:cNvGrpSpPr/>
          <p:nvPr/>
        </p:nvGrpSpPr>
        <p:grpSpPr>
          <a:xfrm>
            <a:off x="648366" y="5733000"/>
            <a:ext cx="5139406" cy="605786"/>
            <a:chOff x="7853307" y="5155871"/>
            <a:chExt cx="3340100" cy="3937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9DE84F46-E79D-8646-8E3F-6FEBAA0D07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53307" y="5155871"/>
              <a:ext cx="3340100" cy="393700"/>
            </a:xfrm>
            <a:prstGeom prst="rect">
              <a:avLst/>
            </a:prstGeom>
          </p:spPr>
        </p:pic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593B9443-DBB6-A84E-863F-2FF8B1404A0E}"/>
                </a:ext>
              </a:extLst>
            </p:cNvPr>
            <p:cNvSpPr/>
            <p:nvPr/>
          </p:nvSpPr>
          <p:spPr>
            <a:xfrm>
              <a:off x="8005011" y="5230776"/>
              <a:ext cx="2703094" cy="2435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id="{035CF387-AC22-C942-A6E0-63EBB27E992C}"/>
              </a:ext>
            </a:extLst>
          </p:cNvPr>
          <p:cNvSpPr txBox="1"/>
          <p:nvPr/>
        </p:nvSpPr>
        <p:spPr>
          <a:xfrm>
            <a:off x="1089382" y="5915294"/>
            <a:ext cx="3747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400" b="1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https://minvivienda.gov.co/normativa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B105021-ACD6-6249-A67E-3883A4A3CA5E}"/>
              </a:ext>
            </a:extLst>
          </p:cNvPr>
          <p:cNvSpPr txBox="1"/>
          <p:nvPr/>
        </p:nvSpPr>
        <p:spPr>
          <a:xfrm>
            <a:off x="9637160" y="233884"/>
            <a:ext cx="227270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4</a:t>
            </a:r>
            <a:endParaRPr lang="es-CO" sz="1500" b="1" dirty="0">
              <a:solidFill>
                <a:srgbClr val="336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101CBADF-2E0B-BE43-B90B-8E8F2209188C}"/>
              </a:ext>
            </a:extLst>
          </p:cNvPr>
          <p:cNvSpPr/>
          <p:nvPr/>
        </p:nvSpPr>
        <p:spPr>
          <a:xfrm>
            <a:off x="0" y="233884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Estructuración de proyectos</a:t>
            </a: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334" y="5524206"/>
            <a:ext cx="5070664" cy="133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958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BDF4B16B-4459-0E44-B385-BA7B9D787902}"/>
              </a:ext>
            </a:extLst>
          </p:cNvPr>
          <p:cNvSpPr txBox="1"/>
          <p:nvPr/>
        </p:nvSpPr>
        <p:spPr>
          <a:xfrm>
            <a:off x="536366" y="472180"/>
            <a:ext cx="17198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F1801EA-E9FD-1F46-A88B-11A68CEB6688}"/>
              </a:ext>
            </a:extLst>
          </p:cNvPr>
          <p:cNvSpPr/>
          <p:nvPr/>
        </p:nvSpPr>
        <p:spPr>
          <a:xfrm>
            <a:off x="1662732" y="895673"/>
            <a:ext cx="10092584" cy="670782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576000" bIns="0" rtlCol="0" anchor="ctr"/>
          <a:lstStyle/>
          <a:p>
            <a:pPr>
              <a:lnSpc>
                <a:spcPts val="2940"/>
              </a:lnSpc>
            </a:pPr>
            <a:r>
              <a:rPr lang="es-CO" sz="3200" b="1" dirty="0">
                <a:latin typeface="Arial" panose="020B0604020202020204" pitchFamily="34" charset="0"/>
                <a:cs typeface="Arial" panose="020B0604020202020204" pitchFamily="34" charset="0"/>
              </a:rPr>
              <a:t>¿Cuáles son los roles de los diferentes actores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2767AAA-2889-7643-AF80-014FCE8ECBDF}"/>
              </a:ext>
            </a:extLst>
          </p:cNvPr>
          <p:cNvSpPr/>
          <p:nvPr/>
        </p:nvSpPr>
        <p:spPr>
          <a:xfrm>
            <a:off x="1948777" y="1576772"/>
            <a:ext cx="80658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la estructuración de un proyecto de agua y saneamiento? 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B19A706D-C3D4-E84F-BD19-BF93CD0E6987}"/>
              </a:ext>
            </a:extLst>
          </p:cNvPr>
          <p:cNvSpPr txBox="1"/>
          <p:nvPr/>
        </p:nvSpPr>
        <p:spPr>
          <a:xfrm>
            <a:off x="5393887" y="2411172"/>
            <a:ext cx="611679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6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Entidad formuladora: </a:t>
            </a:r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diseña, tramita permisos, licencias, predios, etc. Es la responsable ante el Ministerio de Vivienda de toda la gestión relacionada con el proyecto. Pueden ser formuladores: </a:t>
            </a:r>
          </a:p>
          <a:p>
            <a:pPr algn="just"/>
            <a:endParaRPr lang="es-CO" sz="1600" dirty="0">
              <a:solidFill>
                <a:srgbClr val="004A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Clr>
                <a:srgbClr val="BF124E"/>
              </a:buClr>
              <a:buSzPct val="120000"/>
              <a:buFont typeface="Arial" panose="020B0604020202020204" pitchFamily="34" charset="0"/>
              <a:buChar char="•"/>
            </a:pPr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Departamento.</a:t>
            </a:r>
          </a:p>
          <a:p>
            <a:pPr marL="171450" indent="-171450" algn="just">
              <a:buClr>
                <a:srgbClr val="BF124E"/>
              </a:buClr>
              <a:buSzPct val="120000"/>
              <a:buFont typeface="Arial" panose="020B0604020202020204" pitchFamily="34" charset="0"/>
              <a:buChar char="•"/>
            </a:pPr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Gestor de los Planes Departamentales de Agua.</a:t>
            </a:r>
          </a:p>
          <a:p>
            <a:pPr marL="171450" indent="-171450" algn="just">
              <a:buClr>
                <a:srgbClr val="BF124E"/>
              </a:buClr>
              <a:buSzPct val="120000"/>
              <a:buFont typeface="Arial" panose="020B0604020202020204" pitchFamily="34" charset="0"/>
              <a:buChar char="•"/>
            </a:pPr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Municipio.</a:t>
            </a:r>
          </a:p>
          <a:p>
            <a:pPr marL="171450" indent="-171450" algn="just">
              <a:buClr>
                <a:srgbClr val="BF124E"/>
              </a:buClr>
              <a:buSzPct val="120000"/>
              <a:buFont typeface="Arial" panose="020B0604020202020204" pitchFamily="34" charset="0"/>
              <a:buChar char="•"/>
            </a:pPr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Distrito que gestiona y recopila toda la documentación.</a:t>
            </a:r>
          </a:p>
          <a:p>
            <a:pPr algn="just"/>
            <a:endParaRPr lang="es-CO" sz="1600" dirty="0">
              <a:solidFill>
                <a:srgbClr val="3E5D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6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Revisor preliminar: </a:t>
            </a:r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encargado por el Ministerio de Vivienda de la revisión documental preliminar.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698804" y="233884"/>
            <a:ext cx="22110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25"/>
          <a:stretch/>
        </p:blipFill>
        <p:spPr>
          <a:xfrm>
            <a:off x="-1" y="2268072"/>
            <a:ext cx="5225037" cy="458992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0" y="233884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Estructuración de proyectos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334" y="5524206"/>
            <a:ext cx="5070664" cy="13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1672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3672DB53-3035-5E4D-BA8A-EF8448D775E9}"/>
              </a:ext>
            </a:extLst>
          </p:cNvPr>
          <p:cNvSpPr/>
          <p:nvPr/>
        </p:nvSpPr>
        <p:spPr>
          <a:xfrm>
            <a:off x="5143928" y="1659285"/>
            <a:ext cx="6096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CO" sz="16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Diseñador:</a:t>
            </a:r>
            <a:r>
              <a:rPr lang="es-CO" sz="1600" b="1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elabora el diseño y planos del proyecto cumpliendo las normas, leyes y reglamentos vigentes al momento de la propuesta. En su gestión pesa la mayor parte de la responsabilidad de la aprobación o no del proyecto.</a:t>
            </a:r>
          </a:p>
          <a:p>
            <a:pPr algn="just"/>
            <a:endParaRPr lang="es-CO" sz="1600" dirty="0">
              <a:solidFill>
                <a:srgbClr val="004A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6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Interventor de diseño: </a:t>
            </a:r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audita y verifica estudios y diseños. </a:t>
            </a:r>
          </a:p>
          <a:p>
            <a:pPr algn="just"/>
            <a:endParaRPr lang="es-CO" sz="1600" dirty="0">
              <a:solidFill>
                <a:srgbClr val="BF12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6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Supervisor del contrato de diseño: </a:t>
            </a:r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hace seguimiento técnico, administrativo, financiero, contable y jurídico sobre el contrato de diseño.</a:t>
            </a:r>
          </a:p>
          <a:p>
            <a:pPr algn="just"/>
            <a:endParaRPr lang="es-CO" sz="1600" dirty="0">
              <a:solidFill>
                <a:srgbClr val="BF12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6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Supervisor del contrato de interventoría del diseño: </a:t>
            </a:r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hace seguimiento técnico, administrativo, financiero, contable y jurídico sobre el contrato de interventoría.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B876052-459F-9448-9AE4-459894415227}"/>
              </a:ext>
            </a:extLst>
          </p:cNvPr>
          <p:cNvSpPr txBox="1"/>
          <p:nvPr/>
        </p:nvSpPr>
        <p:spPr>
          <a:xfrm>
            <a:off x="8989888" y="233884"/>
            <a:ext cx="291998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6D3D4AD-D584-F542-88E8-08CDB28CC055}"/>
              </a:ext>
            </a:extLst>
          </p:cNvPr>
          <p:cNvSpPr/>
          <p:nvPr/>
        </p:nvSpPr>
        <p:spPr>
          <a:xfrm>
            <a:off x="0" y="233884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Estructuración de proyectos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A63FEB0-6E0E-7B43-9DF4-E3B970CC50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719"/>
          <a:stretch/>
        </p:blipFill>
        <p:spPr>
          <a:xfrm>
            <a:off x="251010" y="698786"/>
            <a:ext cx="4659113" cy="615025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334" y="5524206"/>
            <a:ext cx="5070664" cy="13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803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5EC2726-C1C1-8247-83F5-5B8ABB49600A}"/>
              </a:ext>
            </a:extLst>
          </p:cNvPr>
          <p:cNvSpPr txBox="1"/>
          <p:nvPr/>
        </p:nvSpPr>
        <p:spPr>
          <a:xfrm>
            <a:off x="5645819" y="2724258"/>
            <a:ext cx="550456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6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Evaluador: </a:t>
            </a:r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encargado por el Ministerio de Vivienda  o de la ventanilla única regional de liderar el procedimiento de evaluación según lineamiento de la resolución. </a:t>
            </a:r>
          </a:p>
          <a:p>
            <a:pPr algn="just"/>
            <a:endParaRPr lang="es-CO" sz="1600" dirty="0">
              <a:solidFill>
                <a:srgbClr val="3E5D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6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Comité técnico de proyectos:</a:t>
            </a:r>
            <a:r>
              <a:rPr lang="es-CO" sz="1600" b="1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instancia asesora que presenta la recomendación de viabilidad de los proyectos. </a:t>
            </a:r>
          </a:p>
          <a:p>
            <a:pPr algn="just"/>
            <a:endParaRPr lang="es-CO" sz="1600" dirty="0">
              <a:solidFill>
                <a:srgbClr val="3E5D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6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Profesional de seguimiento:</a:t>
            </a:r>
            <a:r>
              <a:rPr lang="es-CO" sz="1600" b="1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encargado por el Ministerio de realizar el seguimiento documental y de evaluar la documentación.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185097" y="233884"/>
            <a:ext cx="272477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DF4B16B-4459-0E44-B385-BA7B9D787902}"/>
              </a:ext>
            </a:extLst>
          </p:cNvPr>
          <p:cNvSpPr txBox="1"/>
          <p:nvPr/>
        </p:nvSpPr>
        <p:spPr>
          <a:xfrm>
            <a:off x="536366" y="472180"/>
            <a:ext cx="17198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F1801EA-E9FD-1F46-A88B-11A68CEB6688}"/>
              </a:ext>
            </a:extLst>
          </p:cNvPr>
          <p:cNvSpPr/>
          <p:nvPr/>
        </p:nvSpPr>
        <p:spPr>
          <a:xfrm>
            <a:off x="1662732" y="895673"/>
            <a:ext cx="10092584" cy="670782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576000" bIns="0" rtlCol="0" anchor="ctr"/>
          <a:lstStyle/>
          <a:p>
            <a:pPr>
              <a:lnSpc>
                <a:spcPts val="2940"/>
              </a:lnSpc>
            </a:pPr>
            <a:r>
              <a:rPr lang="es-CO" sz="3200" b="1" dirty="0">
                <a:latin typeface="Arial" panose="020B0604020202020204" pitchFamily="34" charset="0"/>
                <a:cs typeface="Arial" panose="020B0604020202020204" pitchFamily="34" charset="0"/>
              </a:rPr>
              <a:t>¿Cuáles son los roles de los diferentes actores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A2767AAA-2889-7643-AF80-014FCE8ECBDF}"/>
              </a:ext>
            </a:extLst>
          </p:cNvPr>
          <p:cNvSpPr/>
          <p:nvPr/>
        </p:nvSpPr>
        <p:spPr>
          <a:xfrm>
            <a:off x="1948777" y="1576772"/>
            <a:ext cx="80658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la estructuración de un proyecto de agua y saneamiento? 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E77CE11-AEFF-DB42-AFA2-35AE08548B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41615" y="2129658"/>
            <a:ext cx="3976098" cy="4728342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0" y="233884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Estructuración de proyectos</a:t>
            </a: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334" y="5524206"/>
            <a:ext cx="5070664" cy="13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5078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7DE7092C-85E2-6F41-B580-4DBC580247D4}"/>
              </a:ext>
            </a:extLst>
          </p:cNvPr>
          <p:cNvSpPr/>
          <p:nvPr/>
        </p:nvSpPr>
        <p:spPr>
          <a:xfrm>
            <a:off x="952072" y="1782575"/>
            <a:ext cx="4976117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16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Entidad contratante:</a:t>
            </a:r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vigila la correcta ejecución del objeto del contratado y protege los derechos de la propia Entidad como los del contratista y terceros que puedan verse afectados por la ejecución del contrato; además es responsable ante la Nación del resultado del proyecto y del cumplimiento de la mejora en los indicadores del sector indicados con la realización de la obra. Las entidades contratantes pueden ser: </a:t>
            </a:r>
          </a:p>
          <a:p>
            <a:pPr algn="just"/>
            <a:endParaRPr lang="es-CO" sz="1600" dirty="0">
              <a:solidFill>
                <a:srgbClr val="3E5D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Clr>
                <a:srgbClr val="BF124E"/>
              </a:buClr>
              <a:buSzPct val="120000"/>
              <a:buFont typeface="Arial" panose="020B0604020202020204" pitchFamily="34" charset="0"/>
              <a:buChar char="•"/>
            </a:pPr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Departamento.</a:t>
            </a:r>
          </a:p>
          <a:p>
            <a:pPr marL="171450" indent="-171450">
              <a:buClr>
                <a:srgbClr val="BF124E"/>
              </a:buClr>
              <a:buSzPct val="120000"/>
              <a:buFont typeface="Arial" panose="020B0604020202020204" pitchFamily="34" charset="0"/>
              <a:buChar char="•"/>
            </a:pPr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Gestor de los Planes Departamentales de Agua.</a:t>
            </a:r>
          </a:p>
          <a:p>
            <a:pPr marL="171450" indent="-171450">
              <a:buClr>
                <a:srgbClr val="BF124E"/>
              </a:buClr>
              <a:buSzPct val="120000"/>
              <a:buFont typeface="Arial" panose="020B0604020202020204" pitchFamily="34" charset="0"/>
              <a:buChar char="•"/>
            </a:pPr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Municipio.</a:t>
            </a:r>
          </a:p>
          <a:p>
            <a:pPr marL="171450" indent="-171450" algn="just">
              <a:buClr>
                <a:srgbClr val="BF124E"/>
              </a:buClr>
              <a:buSzPct val="120000"/>
              <a:buFont typeface="Arial" panose="020B0604020202020204" pitchFamily="34" charset="0"/>
              <a:buChar char="•"/>
            </a:pPr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Distrito.</a:t>
            </a:r>
          </a:p>
          <a:p>
            <a:pPr marL="171450" indent="-171450" algn="just">
              <a:buClr>
                <a:srgbClr val="BF124E"/>
              </a:buClr>
              <a:buSzPct val="120000"/>
              <a:buFont typeface="Arial" panose="020B0604020202020204" pitchFamily="34" charset="0"/>
              <a:buChar char="•"/>
            </a:pPr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 presentadora del servicio público domiciliario en el municipio ejecutado.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4FE8A88-2BB1-2D48-89A7-6B27ABD4C042}"/>
              </a:ext>
            </a:extLst>
          </p:cNvPr>
          <p:cNvSpPr txBox="1"/>
          <p:nvPr/>
        </p:nvSpPr>
        <p:spPr>
          <a:xfrm>
            <a:off x="8517276" y="233884"/>
            <a:ext cx="339259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5AAB357-BBB8-604D-A133-7EE1471A16D9}"/>
              </a:ext>
            </a:extLst>
          </p:cNvPr>
          <p:cNvSpPr/>
          <p:nvPr/>
        </p:nvSpPr>
        <p:spPr>
          <a:xfrm>
            <a:off x="0" y="233884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Estructuración de proyectos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05F4FE9-166E-9C46-ADDE-A89838BB5F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2187" y="700484"/>
            <a:ext cx="4967157" cy="496715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334" y="5524206"/>
            <a:ext cx="5070664" cy="13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879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>
            <a:extLst>
              <a:ext uri="{FF2B5EF4-FFF2-40B4-BE49-F238E27FC236}">
                <a16:creationId xmlns:a16="http://schemas.microsoft.com/office/drawing/2014/main" id="{70A60515-E8C8-2C42-95D3-E7344D438FB9}"/>
              </a:ext>
            </a:extLst>
          </p:cNvPr>
          <p:cNvSpPr txBox="1"/>
          <p:nvPr/>
        </p:nvSpPr>
        <p:spPr>
          <a:xfrm>
            <a:off x="482474" y="662770"/>
            <a:ext cx="17198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649B857B-782E-3046-B406-C6190A2385C9}"/>
              </a:ext>
            </a:extLst>
          </p:cNvPr>
          <p:cNvSpPr/>
          <p:nvPr/>
        </p:nvSpPr>
        <p:spPr>
          <a:xfrm>
            <a:off x="1729515" y="1179428"/>
            <a:ext cx="6025300" cy="559130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0" bIns="0" rtlCol="0" anchor="ctr"/>
          <a:lstStyle/>
          <a:p>
            <a:r>
              <a:rPr lang="es-CO" sz="3200" b="1" dirty="0">
                <a:latin typeface="Arial" panose="020B0604020202020204" pitchFamily="34" charset="0"/>
                <a:cs typeface="Arial" panose="020B0604020202020204" pitchFamily="34" charset="0"/>
              </a:rPr>
              <a:t>¿En qué momento participa 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754CD58F-4C5A-5B45-BEEF-D989A4C3C481}"/>
              </a:ext>
            </a:extLst>
          </p:cNvPr>
          <p:cNvSpPr/>
          <p:nvPr/>
        </p:nvSpPr>
        <p:spPr>
          <a:xfrm>
            <a:off x="2037693" y="1750073"/>
            <a:ext cx="31486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comunidad? 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CA069A0-3176-B24E-80DE-EBB049779673}"/>
              </a:ext>
            </a:extLst>
          </p:cNvPr>
          <p:cNvSpPr txBox="1"/>
          <p:nvPr/>
        </p:nvSpPr>
        <p:spPr>
          <a:xfrm>
            <a:off x="7370210" y="2450205"/>
            <a:ext cx="380673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comunidades participan en los</a:t>
            </a:r>
          </a:p>
          <a:p>
            <a:r>
              <a:rPr lang="es-CO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siguientes momentos:</a:t>
            </a:r>
          </a:p>
          <a:p>
            <a:endParaRPr lang="es-CO" dirty="0">
              <a:solidFill>
                <a:srgbClr val="3E5D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lvl="1" indent="-228600">
              <a:buClr>
                <a:srgbClr val="BF124E"/>
              </a:buClr>
              <a:buFont typeface="+mj-lt"/>
              <a:buAutoNum type="alphaLcPeriod"/>
            </a:pPr>
            <a:r>
              <a:rPr lang="es-CO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verificación en campo y diagnóstico integral.</a:t>
            </a:r>
          </a:p>
          <a:p>
            <a:pPr marL="685800" lvl="1" indent="-228600">
              <a:buClr>
                <a:srgbClr val="BF124E"/>
              </a:buClr>
              <a:buFont typeface="+mj-lt"/>
              <a:buAutoNum type="alphaLcPeriod"/>
            </a:pPr>
            <a:endParaRPr lang="es-CO" dirty="0">
              <a:solidFill>
                <a:srgbClr val="004A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lvl="1" indent="-228600">
              <a:buClr>
                <a:srgbClr val="BF124E"/>
              </a:buClr>
              <a:buFont typeface="+mj-lt"/>
              <a:buAutoNum type="alphaLcPeriod"/>
            </a:pPr>
            <a:r>
              <a:rPr lang="es-CO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selección de alternativas.</a:t>
            </a:r>
          </a:p>
          <a:p>
            <a:pPr marL="685800" lvl="1" indent="-228600">
              <a:buClr>
                <a:srgbClr val="BF124E"/>
              </a:buClr>
              <a:buFont typeface="+mj-lt"/>
              <a:buAutoNum type="alphaLcPeriod"/>
            </a:pPr>
            <a:endParaRPr lang="es-CO" dirty="0">
              <a:solidFill>
                <a:srgbClr val="004A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lvl="1" indent="-228600">
              <a:buClr>
                <a:srgbClr val="BF124E"/>
              </a:buClr>
              <a:buFont typeface="+mj-lt"/>
              <a:buAutoNum type="alphaLcPeriod"/>
            </a:pPr>
            <a:r>
              <a:rPr lang="es-CO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diseño definitivo.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349483" y="233884"/>
            <a:ext cx="256038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4"/>
          <a:stretch/>
        </p:blipFill>
        <p:spPr>
          <a:xfrm>
            <a:off x="71154" y="2445248"/>
            <a:ext cx="6897760" cy="4412751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0" y="233884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Estructuración de proyectos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334" y="5524206"/>
            <a:ext cx="5070664" cy="13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8687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4CFEEB10-21BE-D549-8A99-674EA8600B06}"/>
              </a:ext>
            </a:extLst>
          </p:cNvPr>
          <p:cNvSpPr txBox="1"/>
          <p:nvPr/>
        </p:nvSpPr>
        <p:spPr>
          <a:xfrm>
            <a:off x="790652" y="371406"/>
            <a:ext cx="17198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84F74BB7-E729-FC46-A9CE-F88472D39A57}"/>
              </a:ext>
            </a:extLst>
          </p:cNvPr>
          <p:cNvSpPr/>
          <p:nvPr/>
        </p:nvSpPr>
        <p:spPr>
          <a:xfrm>
            <a:off x="2116067" y="957618"/>
            <a:ext cx="8022720" cy="559130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576000" rtlCol="0" anchor="ctr"/>
          <a:lstStyle/>
          <a:p>
            <a:r>
              <a:rPr lang="es-CO" sz="3200" b="1" dirty="0">
                <a:latin typeface="Arial" panose="020B0604020202020204" pitchFamily="34" charset="0"/>
                <a:cs typeface="Arial" panose="020B0604020202020204" pitchFamily="34" charset="0"/>
              </a:rPr>
              <a:t>TIP´s para presentar un proyecto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89DBD109-EA97-B24E-9DF7-69E9FFECE482}"/>
              </a:ext>
            </a:extLst>
          </p:cNvPr>
          <p:cNvSpPr/>
          <p:nvPr/>
        </p:nvSpPr>
        <p:spPr>
          <a:xfrm>
            <a:off x="2309946" y="1517065"/>
            <a:ext cx="77497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que tenga mayores posibilidades de ser aceptado: 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DA0A2E22-26EB-F044-8124-E31473D7F7D5}"/>
              </a:ext>
            </a:extLst>
          </p:cNvPr>
          <p:cNvSpPr txBox="1"/>
          <p:nvPr/>
        </p:nvSpPr>
        <p:spPr>
          <a:xfrm>
            <a:off x="202224" y="2128361"/>
            <a:ext cx="7156938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r>
              <a:rPr lang="es-CO" sz="13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Verificar requisitos de presentación con la Res Secretaría Distrital de Seguridad, Convivencia y Justicia (SDSCJ) 671 de 2019 (Ver lista de chequeo)</a:t>
            </a:r>
          </a:p>
          <a:p>
            <a:pPr marL="228600" indent="-22860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endParaRPr lang="es-CO" sz="1300" dirty="0">
              <a:solidFill>
                <a:srgbClr val="004A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r>
              <a:rPr lang="es-CO" sz="13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Asegurarse de cumplir con los requerimientos técnicos acorde con el RAS (Res MVCT 330 de 2017 y Res MVCT 844 de 2018) y con la Res 501 de 2017 sobre tuberías y accesorios.</a:t>
            </a:r>
          </a:p>
          <a:p>
            <a:pPr marL="228600" indent="-22860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endParaRPr lang="es-CO" sz="1300" dirty="0">
              <a:solidFill>
                <a:srgbClr val="004A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r>
              <a:rPr lang="es-CO" sz="13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Estructurarse bajo la Metodología General Ajustada (MGA), cuando no se tenga clara su fuente de financiación y cargarse a la página del Departamento Nacional de Planeación (DNP) para que le sea asignado el código BPIN.</a:t>
            </a:r>
          </a:p>
          <a:p>
            <a:pPr marL="228600" indent="-22860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endParaRPr lang="es-CO" sz="1300" dirty="0">
              <a:solidFill>
                <a:srgbClr val="004A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r>
              <a:rPr lang="es-CO" sz="13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Revisar los permisos requeridos para el Proyecto según su naturaleza, relacionados en los artículos 242 a 249 de la Res 330 de 2017, y asegurarse que cuenta con ellos. Se mencionan los siguientes:</a:t>
            </a:r>
          </a:p>
          <a:p>
            <a:pPr marL="171450" indent="-17145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endParaRPr lang="es-CO" sz="1300" dirty="0">
              <a:solidFill>
                <a:srgbClr val="004A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lvl="1" indent="-17145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r>
              <a:rPr lang="es-CO" sz="13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Permisos ambientales, y si aplica de cruce de vías (INVÍAS), de Ministerio de Cultura, y cualquier otro necesario.</a:t>
            </a:r>
          </a:p>
          <a:p>
            <a:pPr marL="628650" lvl="1" indent="-17145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r>
              <a:rPr lang="es-CO" sz="13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Permisos prediales: propiedad de predios, permisos y servidumbres.</a:t>
            </a:r>
          </a:p>
          <a:p>
            <a:pPr marL="628650" lvl="1" indent="-17145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r>
              <a:rPr lang="es-CO" sz="13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Efectuar consultas previas.</a:t>
            </a:r>
          </a:p>
          <a:p>
            <a:pPr marL="628650" lvl="1" indent="-17145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r>
              <a:rPr lang="es-CO" sz="13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canteras y sitios de disposición de residuos de la construcción deben estar autorizados por la autoridad ambiental competente para el tema de materiales y desperdicios (esto soporta, entre otros, los costos de transporte de materiales y desperdicios).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144001" y="233884"/>
            <a:ext cx="276586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9" name="Rectángulo 8"/>
          <p:cNvSpPr/>
          <p:nvPr/>
        </p:nvSpPr>
        <p:spPr>
          <a:xfrm>
            <a:off x="0" y="233884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Estructuración de proyectos</a:t>
            </a:r>
          </a:p>
        </p:txBody>
      </p:sp>
      <p:grpSp>
        <p:nvGrpSpPr>
          <p:cNvPr id="2" name="Grupo 1"/>
          <p:cNvGrpSpPr/>
          <p:nvPr/>
        </p:nvGrpSpPr>
        <p:grpSpPr>
          <a:xfrm flipH="1">
            <a:off x="8739552" y="557048"/>
            <a:ext cx="2915907" cy="4967157"/>
            <a:chOff x="447768" y="1917061"/>
            <a:chExt cx="2848396" cy="4940939"/>
          </a:xfrm>
        </p:grpSpPr>
        <p:sp>
          <p:nvSpPr>
            <p:cNvPr id="4" name="Elipse 3">
              <a:extLst>
                <a:ext uri="{FF2B5EF4-FFF2-40B4-BE49-F238E27FC236}">
                  <a16:creationId xmlns:a16="http://schemas.microsoft.com/office/drawing/2014/main" id="{71715044-D008-6449-8E2C-35BEFB277B07}"/>
                </a:ext>
              </a:extLst>
            </p:cNvPr>
            <p:cNvSpPr/>
            <p:nvPr/>
          </p:nvSpPr>
          <p:spPr>
            <a:xfrm>
              <a:off x="447768" y="3051986"/>
              <a:ext cx="2848396" cy="2848396"/>
            </a:xfrm>
            <a:prstGeom prst="ellipse">
              <a:avLst/>
            </a:prstGeom>
            <a:solidFill>
              <a:srgbClr val="E2EC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7777A10C-D07D-334F-9F0C-16A6527CA5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37980"/>
            <a:stretch/>
          </p:blipFill>
          <p:spPr>
            <a:xfrm flipH="1">
              <a:off x="607671" y="1917061"/>
              <a:ext cx="2596535" cy="4940939"/>
            </a:xfrm>
            <a:prstGeom prst="rect">
              <a:avLst/>
            </a:prstGeom>
          </p:spPr>
        </p:pic>
      </p:grpSp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334" y="5524206"/>
            <a:ext cx="5070664" cy="1333793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315767A9-8606-E44D-A876-D7A28F7E50BB}"/>
              </a:ext>
            </a:extLst>
          </p:cNvPr>
          <p:cNvSpPr/>
          <p:nvPr/>
        </p:nvSpPr>
        <p:spPr>
          <a:xfrm flipV="1">
            <a:off x="8264769" y="5396335"/>
            <a:ext cx="3923007" cy="1276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401436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A2A35F7-E7B2-044B-8A56-38264587586A}"/>
              </a:ext>
            </a:extLst>
          </p:cNvPr>
          <p:cNvSpPr txBox="1"/>
          <p:nvPr/>
        </p:nvSpPr>
        <p:spPr>
          <a:xfrm>
            <a:off x="9051533" y="233884"/>
            <a:ext cx="285833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F6D4193-0520-D844-80A4-AC02616E21C9}"/>
              </a:ext>
            </a:extLst>
          </p:cNvPr>
          <p:cNvSpPr/>
          <p:nvPr/>
        </p:nvSpPr>
        <p:spPr>
          <a:xfrm>
            <a:off x="0" y="233884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Estructuración de proyectos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8CA5662-2E6C-C84A-894C-BDCE63E69958}"/>
              </a:ext>
            </a:extLst>
          </p:cNvPr>
          <p:cNvSpPr txBox="1"/>
          <p:nvPr/>
        </p:nvSpPr>
        <p:spPr>
          <a:xfrm>
            <a:off x="583327" y="994363"/>
            <a:ext cx="110313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r>
              <a:rPr lang="es-CO" sz="15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Aportar las certificaciones requeridas en concordancia con la planificación territorial, por lo cual la administración municipal debe estar al tanto del proyecto.</a:t>
            </a:r>
          </a:p>
          <a:p>
            <a:pPr marL="171450" indent="-17145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endParaRPr lang="es-CO" sz="1500" dirty="0">
              <a:solidFill>
                <a:srgbClr val="004A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r>
              <a:rPr lang="es-CO" sz="15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documentos deben seguir los artículos 239 a 241 de la Res 330 de 2017. En ellos se indica que, por ejemplo, los planos deben estar firmados y soportados por la licencia profesional de quien firma.</a:t>
            </a:r>
          </a:p>
          <a:p>
            <a:pPr marL="228600" indent="-22860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endParaRPr lang="es-CO" sz="1500" dirty="0">
              <a:solidFill>
                <a:srgbClr val="004A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4F486F6-DCF0-344D-8B6E-B4C0500D2D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2772"/>
          <a:stretch/>
        </p:blipFill>
        <p:spPr>
          <a:xfrm flipH="1">
            <a:off x="147023" y="2347546"/>
            <a:ext cx="6447206" cy="4510454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1B840219-D8F3-0E41-81CE-0D5C1C1040EE}"/>
              </a:ext>
            </a:extLst>
          </p:cNvPr>
          <p:cNvSpPr/>
          <p:nvPr/>
        </p:nvSpPr>
        <p:spPr>
          <a:xfrm>
            <a:off x="6664569" y="2482744"/>
            <a:ext cx="4950069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r>
              <a:rPr lang="es-CO" sz="15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presupuesto debe presentarse en Excel donde todas las celdas estén enlazadas. El presupuesto debe incluir:</a:t>
            </a:r>
          </a:p>
          <a:p>
            <a:pPr marL="228600" indent="-22860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endParaRPr lang="es-CO" sz="1500" dirty="0">
              <a:solidFill>
                <a:srgbClr val="004A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lvl="1" indent="-22860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r>
              <a:rPr lang="es-CO" sz="15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Análisis de Precios Unitarios.</a:t>
            </a:r>
          </a:p>
          <a:p>
            <a:pPr marL="685800" lvl="1" indent="-22860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r>
              <a:rPr lang="es-CO" sz="15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Cantidades de Obra.</a:t>
            </a:r>
          </a:p>
          <a:p>
            <a:pPr marL="685800" lvl="1" indent="-22860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r>
              <a:rPr lang="es-CO" sz="15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Cuadro de costos de materiales, mano de obra, equipos y herramientas en la zona.</a:t>
            </a:r>
          </a:p>
          <a:p>
            <a:pPr marL="685800" lvl="1" indent="-22860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r>
              <a:rPr lang="es-CO" sz="15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Análisis de Administración, Imprevistos y Utilidad (AIU).</a:t>
            </a:r>
          </a:p>
          <a:p>
            <a:pPr marL="228600" indent="-22860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endParaRPr lang="es-CO" sz="1500" dirty="0">
              <a:solidFill>
                <a:srgbClr val="004A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r>
              <a:rPr lang="es-CO" sz="15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Asegurar que involucren el fortalecimiento comunitario y la gestión social.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334" y="5524206"/>
            <a:ext cx="5070664" cy="13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172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5896C51-E317-C54F-80BB-D6698F323A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553" y="-42202"/>
            <a:ext cx="12259105" cy="6942403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BE88BA02-E12E-9841-BC57-166E0BB7E944}"/>
              </a:ext>
            </a:extLst>
          </p:cNvPr>
          <p:cNvSpPr/>
          <p:nvPr/>
        </p:nvSpPr>
        <p:spPr>
          <a:xfrm>
            <a:off x="5680327" y="581097"/>
            <a:ext cx="4124960" cy="41249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0F7F8DA-9390-0B41-8228-685FED5A63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9595" y="896057"/>
            <a:ext cx="1047668" cy="91059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74BE566-97BC-B34A-B1B7-98A494B994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8858351" y="3537657"/>
            <a:ext cx="1047668" cy="91059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A1261C2-BD66-3941-BAE5-B6B84C118ECD}"/>
              </a:ext>
            </a:extLst>
          </p:cNvPr>
          <p:cNvSpPr txBox="1"/>
          <p:nvPr/>
        </p:nvSpPr>
        <p:spPr>
          <a:xfrm>
            <a:off x="6551677" y="1683973"/>
            <a:ext cx="239957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Recuerde que el proyecto debe estructurarse bajo la Metodología General Ajustada (MGA).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918" y="5568166"/>
            <a:ext cx="5070664" cy="133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2068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4CFEEB10-21BE-D549-8A99-674EA8600B06}"/>
              </a:ext>
            </a:extLst>
          </p:cNvPr>
          <p:cNvSpPr txBox="1"/>
          <p:nvPr/>
        </p:nvSpPr>
        <p:spPr>
          <a:xfrm>
            <a:off x="562889" y="546999"/>
            <a:ext cx="17198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84F74BB7-E729-FC46-A9CE-F88472D39A57}"/>
              </a:ext>
            </a:extLst>
          </p:cNvPr>
          <p:cNvSpPr/>
          <p:nvPr/>
        </p:nvSpPr>
        <p:spPr>
          <a:xfrm>
            <a:off x="1888304" y="957365"/>
            <a:ext cx="3511010" cy="559130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576000" rtlCol="0" anchor="ctr"/>
          <a:lstStyle/>
          <a:p>
            <a:r>
              <a:rPr lang="es-CO" sz="3200" b="1" dirty="0">
                <a:latin typeface="Arial" panose="020B0604020202020204" pitchFamily="34" charset="0"/>
                <a:cs typeface="Arial" panose="020B0604020202020204" pitchFamily="34" charset="0"/>
              </a:rPr>
              <a:t>¿Bajo qué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89DBD109-EA97-B24E-9DF7-69E9FFECE482}"/>
              </a:ext>
            </a:extLst>
          </p:cNvPr>
          <p:cNvSpPr/>
          <p:nvPr/>
        </p:nvSpPr>
        <p:spPr>
          <a:xfrm>
            <a:off x="2160001" y="1524292"/>
            <a:ext cx="30420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plataforma se cargan los proyectos? 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83F0CDE6-79E9-D240-8B70-4DA0191D9290}"/>
              </a:ext>
            </a:extLst>
          </p:cNvPr>
          <p:cNvSpPr/>
          <p:nvPr/>
        </p:nvSpPr>
        <p:spPr>
          <a:xfrm>
            <a:off x="736879" y="2446500"/>
            <a:ext cx="4662435" cy="423286"/>
          </a:xfrm>
          <a:prstGeom prst="rect">
            <a:avLst/>
          </a:prstGeom>
          <a:solidFill>
            <a:srgbClr val="BF12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500" dirty="0">
                <a:latin typeface="Arial" panose="020B0604020202020204" pitchFamily="34" charset="0"/>
                <a:cs typeface="Arial" panose="020B0604020202020204" pitchFamily="34" charset="0"/>
              </a:rPr>
              <a:t>Por la Metodología General Ajustada (MGA).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AC5B739-8014-C540-815F-9999C70426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224"/>
          <a:stretch/>
        </p:blipFill>
        <p:spPr>
          <a:xfrm>
            <a:off x="1212081" y="2745914"/>
            <a:ext cx="3712029" cy="4026645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6FFD85A3-36F2-A44C-ABDF-91AD424A358B}"/>
              </a:ext>
            </a:extLst>
          </p:cNvPr>
          <p:cNvSpPr txBox="1"/>
          <p:nvPr/>
        </p:nvSpPr>
        <p:spPr>
          <a:xfrm>
            <a:off x="6371018" y="1244302"/>
            <a:ext cx="17198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EE584F75-3BE1-AD4D-B752-978D3EC41F2A}"/>
              </a:ext>
            </a:extLst>
          </p:cNvPr>
          <p:cNvSpPr/>
          <p:nvPr/>
        </p:nvSpPr>
        <p:spPr>
          <a:xfrm>
            <a:off x="7702735" y="1665251"/>
            <a:ext cx="3752385" cy="559130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576000" rtlCol="0" anchor="ctr"/>
          <a:lstStyle/>
          <a:p>
            <a:r>
              <a:rPr lang="es-CO" sz="3200" b="1" dirty="0">
                <a:latin typeface="Arial" panose="020B0604020202020204" pitchFamily="34" charset="0"/>
                <a:cs typeface="Arial" panose="020B0604020202020204" pitchFamily="34" charset="0"/>
              </a:rPr>
              <a:t>¿Qué es la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784F01F4-6105-6849-B558-16B133BEDF2A}"/>
              </a:ext>
            </a:extLst>
          </p:cNvPr>
          <p:cNvSpPr/>
          <p:nvPr/>
        </p:nvSpPr>
        <p:spPr>
          <a:xfrm>
            <a:off x="7983224" y="2232178"/>
            <a:ext cx="30269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Metodología General Ajustada (MGA)?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8EEA3C1-6DE6-7248-B0DF-DC4B364A671E}"/>
              </a:ext>
            </a:extLst>
          </p:cNvPr>
          <p:cNvSpPr txBox="1"/>
          <p:nvPr/>
        </p:nvSpPr>
        <p:spPr>
          <a:xfrm>
            <a:off x="6814038" y="3262639"/>
            <a:ext cx="4641081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5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una herramienta informática integral para la gestión de proyectos que se aplica en todas las etapas de un proyecto; es decir, planeación, seguimiento y evaluación a la ejecución física, presupuestal, financiera y de resultados y tiene como objeto proveer un sistema de información ágil y eficiente en el procesos de identificación, preparación, evaluación y programación de los proyectos de inversión.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8989888" y="233884"/>
            <a:ext cx="291998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0" y="233884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Estructuración de proyectos</a:t>
            </a: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334" y="5524206"/>
            <a:ext cx="5070664" cy="13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0546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5FEA329-D270-104B-998D-7BE35812AA1C}"/>
              </a:ext>
            </a:extLst>
          </p:cNvPr>
          <p:cNvSpPr txBox="1"/>
          <p:nvPr/>
        </p:nvSpPr>
        <p:spPr>
          <a:xfrm>
            <a:off x="8733034" y="233884"/>
            <a:ext cx="317683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42AC32F-120A-334D-9E47-640FBAC7333C}"/>
              </a:ext>
            </a:extLst>
          </p:cNvPr>
          <p:cNvSpPr/>
          <p:nvPr/>
        </p:nvSpPr>
        <p:spPr>
          <a:xfrm>
            <a:off x="0" y="233884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Estructuración de proyectos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03FB3B4-6D03-B746-A15A-D42CDDD6C2F9}"/>
              </a:ext>
            </a:extLst>
          </p:cNvPr>
          <p:cNvSpPr/>
          <p:nvPr/>
        </p:nvSpPr>
        <p:spPr>
          <a:xfrm>
            <a:off x="2426729" y="1286433"/>
            <a:ext cx="3752385" cy="559130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576000" rtlCol="0" anchor="ctr"/>
          <a:lstStyle/>
          <a:p>
            <a:r>
              <a:rPr lang="es-CO" sz="3200" b="1" dirty="0">
                <a:latin typeface="Arial" panose="020B0604020202020204" pitchFamily="34" charset="0"/>
                <a:cs typeface="Arial" panose="020B0604020202020204" pitchFamily="34" charset="0"/>
              </a:rPr>
              <a:t>Normatividad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5F288F8-3F74-8B45-95F2-B35E6F8C8F6B}"/>
              </a:ext>
            </a:extLst>
          </p:cNvPr>
          <p:cNvSpPr txBox="1"/>
          <p:nvPr/>
        </p:nvSpPr>
        <p:spPr>
          <a:xfrm>
            <a:off x="5706652" y="2781455"/>
            <a:ext cx="52040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Clr>
                <a:srgbClr val="BF124E"/>
              </a:buClr>
              <a:buSzPct val="120000"/>
              <a:buFont typeface="Arial" panose="020B0604020202020204" pitchFamily="34" charset="0"/>
              <a:buChar char="•"/>
            </a:pPr>
            <a:r>
              <a:rPr lang="es-CO" sz="2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RAS MVCT 330 de 2017.</a:t>
            </a:r>
          </a:p>
          <a:p>
            <a:pPr marL="171450" indent="-171450" algn="just">
              <a:buClr>
                <a:srgbClr val="BF124E"/>
              </a:buClr>
              <a:buSzPct val="120000"/>
              <a:buFont typeface="Arial" panose="020B0604020202020204" pitchFamily="34" charset="0"/>
              <a:buChar char="•"/>
            </a:pPr>
            <a:r>
              <a:rPr lang="es-CO" sz="2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RAS MVCT 844 de 2018.</a:t>
            </a:r>
          </a:p>
          <a:p>
            <a:pPr marL="171450" indent="-171450" algn="just">
              <a:buClr>
                <a:srgbClr val="BF124E"/>
              </a:buClr>
              <a:buSzPct val="120000"/>
              <a:buFont typeface="Arial" panose="020B0604020202020204" pitchFamily="34" charset="0"/>
              <a:buChar char="•"/>
            </a:pPr>
            <a:r>
              <a:rPr lang="es-CO" sz="2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 501 de 2017 sobre tuberías y accesorios.</a:t>
            </a:r>
          </a:p>
          <a:p>
            <a:pPr marL="171450" indent="-171450" algn="just">
              <a:buClr>
                <a:srgbClr val="BF124E"/>
              </a:buClr>
              <a:buSzPct val="120000"/>
              <a:buFont typeface="Arial" panose="020B0604020202020204" pitchFamily="34" charset="0"/>
              <a:buChar char="•"/>
            </a:pPr>
            <a:r>
              <a:rPr lang="es-CO" sz="2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Requerimientos que se especifican en la Res MVCT 0661 de 2019.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EAD166A-EDBD-4A42-BCFB-AD568D794207}"/>
              </a:ext>
            </a:extLst>
          </p:cNvPr>
          <p:cNvSpPr txBox="1"/>
          <p:nvPr/>
        </p:nvSpPr>
        <p:spPr>
          <a:xfrm>
            <a:off x="1095012" y="557049"/>
            <a:ext cx="17198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A1A1B5F-9BFD-214D-96AA-FA71F99A15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517" r="29192" b="48935"/>
          <a:stretch/>
        </p:blipFill>
        <p:spPr>
          <a:xfrm flipH="1">
            <a:off x="1804524" y="1603855"/>
            <a:ext cx="3600956" cy="525414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334" y="5524206"/>
            <a:ext cx="5070664" cy="13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2143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2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F86E3D02-9678-BA4A-B61A-1FF8C4731E21}"/>
              </a:ext>
            </a:extLst>
          </p:cNvPr>
          <p:cNvSpPr txBox="1"/>
          <p:nvPr/>
        </p:nvSpPr>
        <p:spPr>
          <a:xfrm>
            <a:off x="1149571" y="666147"/>
            <a:ext cx="17198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9A722B7D-DB35-B14C-BD00-BD3124A04721}"/>
              </a:ext>
            </a:extLst>
          </p:cNvPr>
          <p:cNvSpPr/>
          <p:nvPr/>
        </p:nvSpPr>
        <p:spPr>
          <a:xfrm>
            <a:off x="2507462" y="1125270"/>
            <a:ext cx="6186287" cy="537125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576000" rtlCol="0" anchor="ctr"/>
          <a:lstStyle/>
          <a:p>
            <a:r>
              <a:rPr lang="es-CO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¿Dónde puedo obtener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13267B2F-5F71-B848-8EAD-0126BED26193}"/>
              </a:ext>
            </a:extLst>
          </p:cNvPr>
          <p:cNvSpPr/>
          <p:nvPr/>
        </p:nvSpPr>
        <p:spPr>
          <a:xfrm>
            <a:off x="3054053" y="1651877"/>
            <a:ext cx="33795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mayor información?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CB9F8BA-1F80-AA4F-93B5-C7CDA63408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0996" y="1980612"/>
            <a:ext cx="5390600" cy="130618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02A69FC4-10F7-DA44-8EB9-E88CD570C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601" y="2249586"/>
            <a:ext cx="4233246" cy="4719286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0" y="233884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Estructuración de proyectos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349483" y="233884"/>
            <a:ext cx="256038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038FF063-4F11-034E-800F-A904B2C3E09A}"/>
              </a:ext>
            </a:extLst>
          </p:cNvPr>
          <p:cNvSpPr/>
          <p:nvPr/>
        </p:nvSpPr>
        <p:spPr>
          <a:xfrm>
            <a:off x="5734239" y="4675104"/>
            <a:ext cx="5137357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Desde el MVCT seguiremos trabajando para divulgar adecuadamente la política pública y su implementación.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25026C9-B08C-8E43-94D7-C38ACCF497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9784" y="3286795"/>
            <a:ext cx="5294395" cy="130618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334" y="5524206"/>
            <a:ext cx="5070664" cy="133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2990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1260</TotalTime>
  <Words>1333</Words>
  <Application>Microsoft Macintosh PowerPoint</Application>
  <PresentationFormat>Panorámica</PresentationFormat>
  <Paragraphs>155</Paragraphs>
  <Slides>17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Tema de Office</vt:lpstr>
      <vt:lpstr>1_Tema de Office</vt:lpstr>
      <vt:lpstr>2_Tema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 carreño</dc:creator>
  <cp:lastModifiedBy>sergio carreño</cp:lastModifiedBy>
  <cp:revision>79</cp:revision>
  <dcterms:created xsi:type="dcterms:W3CDTF">2021-03-29T03:32:09Z</dcterms:created>
  <dcterms:modified xsi:type="dcterms:W3CDTF">2021-10-20T15:44:41Z</dcterms:modified>
</cp:coreProperties>
</file>