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17"/>
  </p:notesMasterIdLst>
  <p:sldIdLst>
    <p:sldId id="280" r:id="rId4"/>
    <p:sldId id="281" r:id="rId5"/>
    <p:sldId id="274" r:id="rId6"/>
    <p:sldId id="273" r:id="rId7"/>
    <p:sldId id="268" r:id="rId8"/>
    <p:sldId id="276" r:id="rId9"/>
    <p:sldId id="259" r:id="rId10"/>
    <p:sldId id="264" r:id="rId11"/>
    <p:sldId id="279" r:id="rId12"/>
    <p:sldId id="271" r:id="rId13"/>
    <p:sldId id="278" r:id="rId14"/>
    <p:sldId id="277" r:id="rId15"/>
    <p:sldId id="275" r:id="rId1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72FF"/>
    <a:srgbClr val="004A84"/>
    <a:srgbClr val="BF124E"/>
    <a:srgbClr val="3E5D99"/>
    <a:srgbClr val="3366CC"/>
    <a:srgbClr val="E2E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61"/>
    <p:restoredTop sz="94674"/>
  </p:normalViewPr>
  <p:slideViewPr>
    <p:cSldViewPr snapToGrid="0" snapToObjects="1">
      <p:cViewPr varScale="1">
        <p:scale>
          <a:sx n="106" d="100"/>
          <a:sy n="106" d="100"/>
        </p:scale>
        <p:origin x="102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7E34F-D0F1-9644-BC30-BFAD8D18563D}" type="datetimeFigureOut">
              <a:rPr lang="es-CO" smtClean="0"/>
              <a:t>20/10/2021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987BE-A029-3246-BDB3-7E10CA52236E}" type="slidenum">
              <a:rPr lang="es-CO" smtClean="0"/>
              <a:t>‹Nº›</a:t>
            </a:fld>
            <a:endParaRPr lang="es-CO"/>
          </a:p>
        </p:txBody>
      </p:sp>
    </p:spTree>
    <p:extLst>
      <p:ext uri="{BB962C8B-B14F-4D97-AF65-F5344CB8AC3E}">
        <p14:creationId xmlns:p14="http://schemas.microsoft.com/office/powerpoint/2010/main" val="234129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CC987BE-A029-3246-BDB3-7E10CA52236E}" type="slidenum">
              <a:rPr lang="es-CO" smtClean="0">
                <a:solidFill>
                  <a:prstClr val="black"/>
                </a:solidFill>
              </a:rPr>
              <a:pPr/>
              <a:t>3</a:t>
            </a:fld>
            <a:endParaRPr lang="es-CO">
              <a:solidFill>
                <a:prstClr val="black"/>
              </a:solidFill>
            </a:endParaRPr>
          </a:p>
        </p:txBody>
      </p:sp>
    </p:spTree>
    <p:extLst>
      <p:ext uri="{BB962C8B-B14F-4D97-AF65-F5344CB8AC3E}">
        <p14:creationId xmlns:p14="http://schemas.microsoft.com/office/powerpoint/2010/main" val="443770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xmlns=""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xmlns="" id="{6C5C60DA-65CF-A440-BB38-C8FBFC4982BB}"/>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5" name="Marcador de pie de página 4">
            <a:extLst>
              <a:ext uri="{FF2B5EF4-FFF2-40B4-BE49-F238E27FC236}">
                <a16:creationId xmlns:a16="http://schemas.microsoft.com/office/drawing/2014/main" xmlns="" id="{52C471FB-C911-F74D-A856-FA4E03F9C56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19639993-085F-6D4B-9451-29AC58BD336E}"/>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66437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81FEA101-DCA0-F14F-AD15-B9B7D5C0AD0C}"/>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5" name="Marcador de pie de página 4">
            <a:extLst>
              <a:ext uri="{FF2B5EF4-FFF2-40B4-BE49-F238E27FC236}">
                <a16:creationId xmlns:a16="http://schemas.microsoft.com/office/drawing/2014/main" xmlns="" id="{0CA183E0-D8B2-174D-898A-24BE5D23D1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16FD1D79-ECCB-9C43-A2EE-E9C7A4E3C14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00330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xmlns="" id="{2618F7AD-60AB-BA49-8479-883B3DAC7289}"/>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5" name="Marcador de pie de página 4">
            <a:extLst>
              <a:ext uri="{FF2B5EF4-FFF2-40B4-BE49-F238E27FC236}">
                <a16:creationId xmlns:a16="http://schemas.microsoft.com/office/drawing/2014/main" xmlns="" id="{F10B5690-3302-6645-A345-31AA148A24D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20450C62-6B57-044B-88ED-1B71031EDCF9}"/>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282538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xmlns=""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xmlns="" id="{07EDF222-BD00-4B40-81C0-2F1F18C0C73A}"/>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6" name="Marcador de pie de página 5">
            <a:extLst>
              <a:ext uri="{FF2B5EF4-FFF2-40B4-BE49-F238E27FC236}">
                <a16:creationId xmlns:a16="http://schemas.microsoft.com/office/drawing/2014/main" xmlns="" id="{846C2F72-DA95-6D4E-8825-943F639E65B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C539C955-B50D-CE45-982A-8B27DF67577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14972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xmlns=""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xmlns=""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xmlns=""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xmlns="" id="{00E09DC7-106C-7743-91A9-64DB440240A2}"/>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8" name="Marcador de pie de página 7">
            <a:extLst>
              <a:ext uri="{FF2B5EF4-FFF2-40B4-BE49-F238E27FC236}">
                <a16:creationId xmlns:a16="http://schemas.microsoft.com/office/drawing/2014/main" xmlns="" id="{7C97728B-B70E-7842-BF3D-3E97341C2846}"/>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xmlns="" id="{C3943CEB-559D-5445-B831-8D15E7ACA4F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1003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xmlns="" id="{5DFCE890-840B-ED4C-8D77-FB935B0652F1}"/>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4" name="Marcador de pie de página 3">
            <a:extLst>
              <a:ext uri="{FF2B5EF4-FFF2-40B4-BE49-F238E27FC236}">
                <a16:creationId xmlns:a16="http://schemas.microsoft.com/office/drawing/2014/main" xmlns="" id="{8061E847-30CA-074B-AC15-907889E4AB9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xmlns="" id="{1DE468EC-9580-7245-B948-E098371E043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86460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AC8818B-54EB-494A-B335-B4166FF1B8B0}"/>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3" name="Marcador de pie de página 2">
            <a:extLst>
              <a:ext uri="{FF2B5EF4-FFF2-40B4-BE49-F238E27FC236}">
                <a16:creationId xmlns:a16="http://schemas.microsoft.com/office/drawing/2014/main" xmlns="" id="{E3625AD2-423C-A147-B3C1-A9DE7C64D34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xmlns="" id="{E9BA1972-D73A-AD44-A1BA-B6A6D99CA52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97683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xmlns=""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xmlns="" id="{0A86BDF7-9BE9-2E40-86CE-2C9F03F10254}"/>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6" name="Marcador de pie de página 5">
            <a:extLst>
              <a:ext uri="{FF2B5EF4-FFF2-40B4-BE49-F238E27FC236}">
                <a16:creationId xmlns:a16="http://schemas.microsoft.com/office/drawing/2014/main" xmlns="" id="{3922FE44-71C8-5247-9FF0-45050B94179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389DC72A-4E03-2547-9F00-92DF77277673}"/>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26323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xmlns="" id="{C9EDDC7D-B8C0-BB4C-A7B5-0646B987CD72}"/>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6" name="Marcador de pie de página 5">
            <a:extLst>
              <a:ext uri="{FF2B5EF4-FFF2-40B4-BE49-F238E27FC236}">
                <a16:creationId xmlns:a16="http://schemas.microsoft.com/office/drawing/2014/main" xmlns="" id="{6FAC9B4F-44C0-464A-A41D-B54D5958234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xmlns="" id="{6E43D54E-DCB0-E144-9222-38A54304E0C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42517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xmlns=""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64BB1079-DBFD-7049-9BEA-C1E069EBEAFE}"/>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5" name="Marcador de pie de página 4">
            <a:extLst>
              <a:ext uri="{FF2B5EF4-FFF2-40B4-BE49-F238E27FC236}">
                <a16:creationId xmlns:a16="http://schemas.microsoft.com/office/drawing/2014/main" xmlns="" id="{BC9EFC96-8CEF-A747-B011-73C4D7D6CF4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2D6364E1-39CA-D543-B3FF-FC4CEE044FDF}"/>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2800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xmlns=""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DD425C1E-55B4-D641-8D7F-CEB834627F63}"/>
              </a:ext>
            </a:extLst>
          </p:cNvPr>
          <p:cNvSpPr>
            <a:spLocks noGrp="1"/>
          </p:cNvSpPr>
          <p:nvPr>
            <p:ph type="dt" sz="half" idx="10"/>
          </p:nvPr>
        </p:nvSpPr>
        <p:spPr/>
        <p:txBody>
          <a:bodyPr/>
          <a:lstStyle/>
          <a:p>
            <a:fld id="{E5E26B25-6B78-304B-8A1E-3505804F0282}" type="datetimeFigureOut">
              <a:rPr lang="es-CO" smtClean="0"/>
              <a:t>20/10/2021</a:t>
            </a:fld>
            <a:endParaRPr lang="es-CO"/>
          </a:p>
        </p:txBody>
      </p:sp>
      <p:sp>
        <p:nvSpPr>
          <p:cNvPr id="5" name="Marcador de pie de página 4">
            <a:extLst>
              <a:ext uri="{FF2B5EF4-FFF2-40B4-BE49-F238E27FC236}">
                <a16:creationId xmlns:a16="http://schemas.microsoft.com/office/drawing/2014/main" xmlns="" id="{C5BFA048-EA53-7E4E-A24D-7E08313D2CB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xmlns="" id="{39C84597-CE14-F145-950F-476628DAC986}"/>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387153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xmlns=""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xmlns="" id="{6C5C60DA-65CF-A440-BB38-C8FBFC4982BB}"/>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52C471FB-C911-F74D-A856-FA4E03F9C56E}"/>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19639993-085F-6D4B-9451-29AC58BD336E}"/>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070523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81FEA101-DCA0-F14F-AD15-B9B7D5C0AD0C}"/>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0CA183E0-D8B2-174D-898A-24BE5D23D1C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16FD1D79-ECCB-9C43-A2EE-E9C7A4E3C14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721802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xmlns="" id="{2618F7AD-60AB-BA49-8479-883B3DAC7289}"/>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F10B5690-3302-6645-A345-31AA148A24D0}"/>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20450C62-6B57-044B-88ED-1B71031EDCF9}"/>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485909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xmlns=""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xmlns="" id="{07EDF222-BD00-4B40-81C0-2F1F18C0C73A}"/>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xmlns="" id="{846C2F72-DA95-6D4E-8825-943F639E65BD}"/>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C539C955-B50D-CE45-982A-8B27DF67577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500861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xmlns=""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xmlns=""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xmlns=""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xmlns="" id="{00E09DC7-106C-7743-91A9-64DB440240A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8" name="Marcador de pie de página 7">
            <a:extLst>
              <a:ext uri="{FF2B5EF4-FFF2-40B4-BE49-F238E27FC236}">
                <a16:creationId xmlns:a16="http://schemas.microsoft.com/office/drawing/2014/main" xmlns="" id="{7C97728B-B70E-7842-BF3D-3E97341C2846}"/>
              </a:ext>
            </a:extLst>
          </p:cNvPr>
          <p:cNvSpPr>
            <a:spLocks noGrp="1"/>
          </p:cNvSpPr>
          <p:nvPr>
            <p:ph type="ftr" sz="quarter" idx="11"/>
          </p:nvPr>
        </p:nvSpPr>
        <p:spPr/>
        <p:txBody>
          <a:bodyPr/>
          <a:lstStyle/>
          <a:p>
            <a:endParaRPr lang="es-CO">
              <a:solidFill>
                <a:prstClr val="black">
                  <a:tint val="75000"/>
                </a:prstClr>
              </a:solidFill>
            </a:endParaRPr>
          </a:p>
        </p:txBody>
      </p:sp>
      <p:sp>
        <p:nvSpPr>
          <p:cNvPr id="9" name="Marcador de número de diapositiva 8">
            <a:extLst>
              <a:ext uri="{FF2B5EF4-FFF2-40B4-BE49-F238E27FC236}">
                <a16:creationId xmlns:a16="http://schemas.microsoft.com/office/drawing/2014/main" xmlns="" id="{C3943CEB-559D-5445-B831-8D15E7ACA4F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973087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xmlns="" id="{5DFCE890-840B-ED4C-8D77-FB935B0652F1}"/>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4" name="Marcador de pie de página 3">
            <a:extLst>
              <a:ext uri="{FF2B5EF4-FFF2-40B4-BE49-F238E27FC236}">
                <a16:creationId xmlns:a16="http://schemas.microsoft.com/office/drawing/2014/main" xmlns="" id="{8061E847-30CA-074B-AC15-907889E4AB9C}"/>
              </a:ext>
            </a:extLst>
          </p:cNvPr>
          <p:cNvSpPr>
            <a:spLocks noGrp="1"/>
          </p:cNvSpPr>
          <p:nvPr>
            <p:ph type="ftr" sz="quarter" idx="11"/>
          </p:nvPr>
        </p:nvSpPr>
        <p:spPr/>
        <p:txBody>
          <a:bodyPr/>
          <a:lstStyle/>
          <a:p>
            <a:endParaRPr lang="es-CO">
              <a:solidFill>
                <a:prstClr val="black">
                  <a:tint val="75000"/>
                </a:prstClr>
              </a:solidFill>
            </a:endParaRPr>
          </a:p>
        </p:txBody>
      </p:sp>
      <p:sp>
        <p:nvSpPr>
          <p:cNvPr id="5" name="Marcador de número de diapositiva 4">
            <a:extLst>
              <a:ext uri="{FF2B5EF4-FFF2-40B4-BE49-F238E27FC236}">
                <a16:creationId xmlns:a16="http://schemas.microsoft.com/office/drawing/2014/main" xmlns="" id="{1DE468EC-9580-7245-B948-E098371E043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47481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AC8818B-54EB-494A-B335-B4166FF1B8B0}"/>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3" name="Marcador de pie de página 2">
            <a:extLst>
              <a:ext uri="{FF2B5EF4-FFF2-40B4-BE49-F238E27FC236}">
                <a16:creationId xmlns:a16="http://schemas.microsoft.com/office/drawing/2014/main" xmlns="" id="{E3625AD2-423C-A147-B3C1-A9DE7C64D345}"/>
              </a:ext>
            </a:extLst>
          </p:cNvPr>
          <p:cNvSpPr>
            <a:spLocks noGrp="1"/>
          </p:cNvSpPr>
          <p:nvPr>
            <p:ph type="ftr" sz="quarter" idx="11"/>
          </p:nvPr>
        </p:nvSpPr>
        <p:spPr/>
        <p:txBody>
          <a:bodyPr/>
          <a:lstStyle/>
          <a:p>
            <a:endParaRPr lang="es-CO">
              <a:solidFill>
                <a:prstClr val="black">
                  <a:tint val="75000"/>
                </a:prstClr>
              </a:solidFill>
            </a:endParaRPr>
          </a:p>
        </p:txBody>
      </p:sp>
      <p:sp>
        <p:nvSpPr>
          <p:cNvPr id="4" name="Marcador de número de diapositiva 3">
            <a:extLst>
              <a:ext uri="{FF2B5EF4-FFF2-40B4-BE49-F238E27FC236}">
                <a16:creationId xmlns:a16="http://schemas.microsoft.com/office/drawing/2014/main" xmlns="" id="{E9BA1972-D73A-AD44-A1BA-B6A6D99CA52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675894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xmlns=""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xmlns="" id="{0A86BDF7-9BE9-2E40-86CE-2C9F03F10254}"/>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xmlns="" id="{3922FE44-71C8-5247-9FF0-45050B94179A}"/>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389DC72A-4E03-2547-9F00-92DF77277673}"/>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228045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xmlns="" id="{C9EDDC7D-B8C0-BB4C-A7B5-0646B987CD7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xmlns="" id="{6FAC9B4F-44C0-464A-A41D-B54D59582342}"/>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6E43D54E-DCB0-E144-9222-38A54304E0C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4108236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xmlns=""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64BB1079-DBFD-7049-9BEA-C1E069EBEAFE}"/>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BC9EFC96-8CEF-A747-B011-73C4D7D6CF4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2D6364E1-39CA-D543-B3FF-FC4CEE044FDF}"/>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2328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xmlns=""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DD425C1E-55B4-D641-8D7F-CEB834627F63}"/>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C5BFA048-EA53-7E4E-A24D-7E08313D2CBB}"/>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39C84597-CE14-F145-950F-476628DAC986}"/>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800908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xmlns=""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xmlns="" id="{6C5C60DA-65CF-A440-BB38-C8FBFC4982BB}"/>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52C471FB-C911-F74D-A856-FA4E03F9C56E}"/>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19639993-085F-6D4B-9451-29AC58BD336E}"/>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327692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81FEA101-DCA0-F14F-AD15-B9B7D5C0AD0C}"/>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0CA183E0-D8B2-174D-898A-24BE5D23D1C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16FD1D79-ECCB-9C43-A2EE-E9C7A4E3C14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97703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xmlns="" id="{2618F7AD-60AB-BA49-8479-883B3DAC7289}"/>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F10B5690-3302-6645-A345-31AA148A24D0}"/>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20450C62-6B57-044B-88ED-1B71031EDCF9}"/>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871711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xmlns=""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xmlns="" id="{07EDF222-BD00-4B40-81C0-2F1F18C0C73A}"/>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xmlns="" id="{846C2F72-DA95-6D4E-8825-943F639E65BD}"/>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C539C955-B50D-CE45-982A-8B27DF67577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602800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xmlns=""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xmlns=""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xmlns=""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xmlns="" id="{00E09DC7-106C-7743-91A9-64DB440240A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8" name="Marcador de pie de página 7">
            <a:extLst>
              <a:ext uri="{FF2B5EF4-FFF2-40B4-BE49-F238E27FC236}">
                <a16:creationId xmlns:a16="http://schemas.microsoft.com/office/drawing/2014/main" xmlns="" id="{7C97728B-B70E-7842-BF3D-3E97341C2846}"/>
              </a:ext>
            </a:extLst>
          </p:cNvPr>
          <p:cNvSpPr>
            <a:spLocks noGrp="1"/>
          </p:cNvSpPr>
          <p:nvPr>
            <p:ph type="ftr" sz="quarter" idx="11"/>
          </p:nvPr>
        </p:nvSpPr>
        <p:spPr/>
        <p:txBody>
          <a:bodyPr/>
          <a:lstStyle/>
          <a:p>
            <a:endParaRPr lang="es-CO">
              <a:solidFill>
                <a:prstClr val="black">
                  <a:tint val="75000"/>
                </a:prstClr>
              </a:solidFill>
            </a:endParaRPr>
          </a:p>
        </p:txBody>
      </p:sp>
      <p:sp>
        <p:nvSpPr>
          <p:cNvPr id="9" name="Marcador de número de diapositiva 8">
            <a:extLst>
              <a:ext uri="{FF2B5EF4-FFF2-40B4-BE49-F238E27FC236}">
                <a16:creationId xmlns:a16="http://schemas.microsoft.com/office/drawing/2014/main" xmlns="" id="{C3943CEB-559D-5445-B831-8D15E7ACA4F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5567690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xmlns="" id="{5DFCE890-840B-ED4C-8D77-FB935B0652F1}"/>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4" name="Marcador de pie de página 3">
            <a:extLst>
              <a:ext uri="{FF2B5EF4-FFF2-40B4-BE49-F238E27FC236}">
                <a16:creationId xmlns:a16="http://schemas.microsoft.com/office/drawing/2014/main" xmlns="" id="{8061E847-30CA-074B-AC15-907889E4AB9C}"/>
              </a:ext>
            </a:extLst>
          </p:cNvPr>
          <p:cNvSpPr>
            <a:spLocks noGrp="1"/>
          </p:cNvSpPr>
          <p:nvPr>
            <p:ph type="ftr" sz="quarter" idx="11"/>
          </p:nvPr>
        </p:nvSpPr>
        <p:spPr/>
        <p:txBody>
          <a:bodyPr/>
          <a:lstStyle/>
          <a:p>
            <a:endParaRPr lang="es-CO">
              <a:solidFill>
                <a:prstClr val="black">
                  <a:tint val="75000"/>
                </a:prstClr>
              </a:solidFill>
            </a:endParaRPr>
          </a:p>
        </p:txBody>
      </p:sp>
      <p:sp>
        <p:nvSpPr>
          <p:cNvPr id="5" name="Marcador de número de diapositiva 4">
            <a:extLst>
              <a:ext uri="{FF2B5EF4-FFF2-40B4-BE49-F238E27FC236}">
                <a16:creationId xmlns:a16="http://schemas.microsoft.com/office/drawing/2014/main" xmlns="" id="{1DE468EC-9580-7245-B948-E098371E043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299731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AC8818B-54EB-494A-B335-B4166FF1B8B0}"/>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3" name="Marcador de pie de página 2">
            <a:extLst>
              <a:ext uri="{FF2B5EF4-FFF2-40B4-BE49-F238E27FC236}">
                <a16:creationId xmlns:a16="http://schemas.microsoft.com/office/drawing/2014/main" xmlns="" id="{E3625AD2-423C-A147-B3C1-A9DE7C64D345}"/>
              </a:ext>
            </a:extLst>
          </p:cNvPr>
          <p:cNvSpPr>
            <a:spLocks noGrp="1"/>
          </p:cNvSpPr>
          <p:nvPr>
            <p:ph type="ftr" sz="quarter" idx="11"/>
          </p:nvPr>
        </p:nvSpPr>
        <p:spPr/>
        <p:txBody>
          <a:bodyPr/>
          <a:lstStyle/>
          <a:p>
            <a:endParaRPr lang="es-CO">
              <a:solidFill>
                <a:prstClr val="black">
                  <a:tint val="75000"/>
                </a:prstClr>
              </a:solidFill>
            </a:endParaRPr>
          </a:p>
        </p:txBody>
      </p:sp>
      <p:sp>
        <p:nvSpPr>
          <p:cNvPr id="4" name="Marcador de número de diapositiva 3">
            <a:extLst>
              <a:ext uri="{FF2B5EF4-FFF2-40B4-BE49-F238E27FC236}">
                <a16:creationId xmlns:a16="http://schemas.microsoft.com/office/drawing/2014/main" xmlns="" id="{E9BA1972-D73A-AD44-A1BA-B6A6D99CA52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4032760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xmlns=""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xmlns=""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xmlns="" id="{0A86BDF7-9BE9-2E40-86CE-2C9F03F10254}"/>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xmlns="" id="{3922FE44-71C8-5247-9FF0-45050B94179A}"/>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389DC72A-4E03-2547-9F00-92DF77277673}"/>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7989206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xmlns=""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xmlns=""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xmlns="" id="{C9EDDC7D-B8C0-BB4C-A7B5-0646B987CD7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xmlns="" id="{6FAC9B4F-44C0-464A-A41D-B54D59582342}"/>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6E43D54E-DCB0-E144-9222-38A54304E0C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2647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xmlns=""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64BB1079-DBFD-7049-9BEA-C1E069EBEAFE}"/>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BC9EFC96-8CEF-A747-B011-73C4D7D6CF4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2D6364E1-39CA-D543-B3FF-FC4CEE044FDF}"/>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920116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xmlns=""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DD425C1E-55B4-D641-8D7F-CEB834627F63}"/>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C5BFA048-EA53-7E4E-A24D-7E08313D2CBB}"/>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39C84597-CE14-F145-950F-476628DAC986}"/>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549062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t>20/10/2021</a:t>
            </a:fld>
            <a:endParaRPr lang="es-CO"/>
          </a:p>
        </p:txBody>
      </p:sp>
      <p:sp>
        <p:nvSpPr>
          <p:cNvPr id="5" name="Marcador de pie de página 4">
            <a:extLst>
              <a:ext uri="{FF2B5EF4-FFF2-40B4-BE49-F238E27FC236}">
                <a16:creationId xmlns:a16="http://schemas.microsoft.com/office/drawing/2014/main" xmlns=""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xmlns=""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t>‹Nº›</a:t>
            </a:fld>
            <a:endParaRPr lang="es-CO"/>
          </a:p>
        </p:txBody>
      </p:sp>
    </p:spTree>
    <p:extLst>
      <p:ext uri="{BB962C8B-B14F-4D97-AF65-F5344CB8AC3E}">
        <p14:creationId xmlns:p14="http://schemas.microsoft.com/office/powerpoint/2010/main" val="346290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515185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xmlns=""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xmlns=""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solidFill>
                  <a:prstClr val="black">
                    <a:tint val="75000"/>
                  </a:prstClr>
                </a:solidFill>
              </a:rPr>
              <a:pPr/>
              <a:t>20/10/2021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xmlns=""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7216237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9.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60024" y="-512"/>
            <a:ext cx="4832887" cy="6859025"/>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sp>
        <p:nvSpPr>
          <p:cNvPr id="6" name="Rectángulo 5"/>
          <p:cNvSpPr/>
          <p:nvPr/>
        </p:nvSpPr>
        <p:spPr>
          <a:xfrm>
            <a:off x="-911" y="-512"/>
            <a:ext cx="7558158"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r="7980"/>
          <a:stretch/>
        </p:blipFill>
        <p:spPr>
          <a:xfrm>
            <a:off x="3625766" y="2275135"/>
            <a:ext cx="8073175" cy="2307730"/>
          </a:xfrm>
          <a:prstGeom prst="rect">
            <a:avLst/>
          </a:prstGeom>
        </p:spPr>
      </p:pic>
    </p:spTree>
    <p:extLst>
      <p:ext uri="{BB962C8B-B14F-4D97-AF65-F5344CB8AC3E}">
        <p14:creationId xmlns:p14="http://schemas.microsoft.com/office/powerpoint/2010/main" val="1876039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12" y="-1025"/>
            <a:ext cx="12192911"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74" y="72973"/>
            <a:ext cx="6548251" cy="1722458"/>
          </a:xfrm>
          <a:prstGeom prst="rect">
            <a:avLst/>
          </a:prstGeom>
        </p:spPr>
      </p:pic>
      <p:cxnSp>
        <p:nvCxnSpPr>
          <p:cNvPr id="5" name="Conector recto 4"/>
          <p:cNvCxnSpPr/>
          <p:nvPr/>
        </p:nvCxnSpPr>
        <p:spPr>
          <a:xfrm>
            <a:off x="940207" y="4712677"/>
            <a:ext cx="7034416" cy="0"/>
          </a:xfrm>
          <a:prstGeom prst="line">
            <a:avLst/>
          </a:prstGeom>
          <a:ln w="38100">
            <a:solidFill>
              <a:srgbClr val="6599FF"/>
            </a:solidFill>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940207" y="4862146"/>
            <a:ext cx="4707443" cy="1754326"/>
          </a:xfrm>
          <a:prstGeom prst="rect">
            <a:avLst/>
          </a:prstGeom>
          <a:noFill/>
        </p:spPr>
        <p:txBody>
          <a:bodyPr wrap="none" rtlCol="0">
            <a:spAutoFit/>
          </a:bodyPr>
          <a:lstStyle/>
          <a:p>
            <a:r>
              <a:rPr lang="es-CO" b="1" dirty="0" err="1">
                <a:solidFill>
                  <a:schemeClr val="bg1"/>
                </a:solidFill>
                <a:latin typeface="Arial" panose="020B0604020202020204" pitchFamily="34" charset="0"/>
                <a:cs typeface="Arial" panose="020B0604020202020204" pitchFamily="34" charset="0"/>
              </a:rPr>
              <a:t>Jose</a:t>
            </a:r>
            <a:r>
              <a:rPr lang="es-CO" b="1" dirty="0">
                <a:solidFill>
                  <a:schemeClr val="bg1"/>
                </a:solidFill>
                <a:latin typeface="Arial" panose="020B0604020202020204" pitchFamily="34" charset="0"/>
                <a:cs typeface="Arial" panose="020B0604020202020204" pitchFamily="34" charset="0"/>
              </a:rPr>
              <a:t> Luis Acero Vergel</a:t>
            </a:r>
          </a:p>
          <a:p>
            <a:r>
              <a:rPr lang="es-CO" dirty="0">
                <a:solidFill>
                  <a:schemeClr val="bg1"/>
                </a:solidFill>
                <a:latin typeface="Arial" panose="020B0604020202020204" pitchFamily="34" charset="0"/>
                <a:cs typeface="Arial" panose="020B0604020202020204" pitchFamily="34" charset="0"/>
              </a:rPr>
              <a:t>Viceministro de Agua y Saneamiento Básico</a:t>
            </a: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r>
              <a:rPr lang="es-CO" sz="1600" dirty="0">
                <a:solidFill>
                  <a:schemeClr val="bg1"/>
                </a:solidFill>
                <a:latin typeface="Arial" panose="020B0604020202020204" pitchFamily="34" charset="0"/>
                <a:cs typeface="Arial" panose="020B0604020202020204" pitchFamily="34" charset="0"/>
              </a:rPr>
              <a:t>Mayo 31, 2021</a:t>
            </a:r>
          </a:p>
        </p:txBody>
      </p:sp>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l="7661" t="27846" r="4831" b="28585"/>
          <a:stretch/>
        </p:blipFill>
        <p:spPr>
          <a:xfrm>
            <a:off x="10058400" y="5630897"/>
            <a:ext cx="1811215" cy="901787"/>
          </a:xfrm>
          <a:prstGeom prst="rect">
            <a:avLst/>
          </a:prstGeom>
        </p:spPr>
      </p:pic>
      <p:sp>
        <p:nvSpPr>
          <p:cNvPr id="8" name="CuadroTexto 7">
            <a:extLst>
              <a:ext uri="{FF2B5EF4-FFF2-40B4-BE49-F238E27FC236}">
                <a16:creationId xmlns:a16="http://schemas.microsoft.com/office/drawing/2014/main" xmlns="" id="{5A1FCB76-B32F-5C4E-AE97-B1ABEE675DED}"/>
              </a:ext>
            </a:extLst>
          </p:cNvPr>
          <p:cNvSpPr txBox="1"/>
          <p:nvPr/>
        </p:nvSpPr>
        <p:spPr>
          <a:xfrm>
            <a:off x="940206" y="2284558"/>
            <a:ext cx="7769228"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Formalización de prestadores</a:t>
            </a:r>
          </a:p>
          <a:p>
            <a:r>
              <a:rPr lang="es-CO" sz="20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8014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xmlns="" id="{5A1FCB76-B32F-5C4E-AE97-B1ABEE675DED}"/>
              </a:ext>
            </a:extLst>
          </p:cNvPr>
          <p:cNvSpPr txBox="1"/>
          <p:nvPr/>
        </p:nvSpPr>
        <p:spPr>
          <a:xfrm>
            <a:off x="5325864" y="1315026"/>
            <a:ext cx="6186082" cy="1980029"/>
          </a:xfrm>
          <a:prstGeom prst="rect">
            <a:avLst/>
          </a:prstGeom>
          <a:noFill/>
        </p:spPr>
        <p:txBody>
          <a:bodyPr wrap="square" rtlCol="0">
            <a:spAutoFit/>
          </a:bodyPr>
          <a:lstStyle/>
          <a:p>
            <a:pPr>
              <a:lnSpc>
                <a:spcPts val="4000"/>
              </a:lnSpc>
            </a:pPr>
            <a:r>
              <a:rPr lang="es-CO" sz="4800" b="1" dirty="0">
                <a:solidFill>
                  <a:srgbClr val="E2ECFD"/>
                </a:solidFill>
                <a:latin typeface="Arial" panose="020B0604020202020204" pitchFamily="34" charset="0"/>
                <a:cs typeface="Arial" panose="020B0604020202020204" pitchFamily="34" charset="0"/>
              </a:rPr>
              <a:t>Formalización</a:t>
            </a:r>
          </a:p>
          <a:p>
            <a:pPr>
              <a:lnSpc>
                <a:spcPts val="4000"/>
              </a:lnSpc>
            </a:pPr>
            <a:r>
              <a:rPr lang="es-CO" sz="4800" b="1" dirty="0">
                <a:solidFill>
                  <a:srgbClr val="E2ECFD"/>
                </a:solidFill>
                <a:latin typeface="Arial" panose="020B0604020202020204" pitchFamily="34" charset="0"/>
                <a:cs typeface="Arial" panose="020B0604020202020204" pitchFamily="34" charset="0"/>
              </a:rPr>
              <a:t>de prestadores</a:t>
            </a:r>
          </a:p>
          <a:p>
            <a:r>
              <a:rPr lang="es-CO" sz="2800" b="1" dirty="0">
                <a:solidFill>
                  <a:srgbClr val="E2ECFD"/>
                </a:solidFill>
                <a:latin typeface="Arial" panose="020B0604020202020204" pitchFamily="34" charset="0"/>
                <a:cs typeface="Arial" panose="020B0604020202020204" pitchFamily="34" charset="0"/>
              </a:rPr>
              <a:t>del servicio de agua potable y saneamiento rural.</a:t>
            </a:r>
          </a:p>
        </p:txBody>
      </p:sp>
      <p:sp>
        <p:nvSpPr>
          <p:cNvPr id="19" name="CuadroTexto 18">
            <a:extLst>
              <a:ext uri="{FF2B5EF4-FFF2-40B4-BE49-F238E27FC236}">
                <a16:creationId xmlns:a16="http://schemas.microsoft.com/office/drawing/2014/main" xmlns="" id="{C3403574-8EC5-D643-9456-57F3799B8B86}"/>
              </a:ext>
            </a:extLst>
          </p:cNvPr>
          <p:cNvSpPr txBox="1"/>
          <p:nvPr/>
        </p:nvSpPr>
        <p:spPr>
          <a:xfrm>
            <a:off x="5325864" y="3305776"/>
            <a:ext cx="6525129" cy="2308324"/>
          </a:xfrm>
          <a:prstGeom prst="rect">
            <a:avLst/>
          </a:prstGeom>
          <a:noFill/>
        </p:spPr>
        <p:txBody>
          <a:bodyPr wrap="square" rtlCol="0">
            <a:spAutoFit/>
          </a:bodyPr>
          <a:lstStyle/>
          <a:p>
            <a:pPr algn="just"/>
            <a:r>
              <a:rPr lang="es-CO" sz="2400" dirty="0">
                <a:solidFill>
                  <a:prstClr val="white"/>
                </a:solidFill>
                <a:latin typeface="Arial" panose="020B0604020202020204" pitchFamily="34" charset="0"/>
                <a:cs typeface="Arial" panose="020B0604020202020204" pitchFamily="34" charset="0"/>
              </a:rPr>
              <a:t>El Ministerio de Vivienda, Ciudad y Territorio trabaja para cerrar las brechas entre las zonas urbanas y rurales en el acceso al agua potable y al saneamiento básico, mejorando así las condiciones de vida de la población rural a través de esquemas diferenciales rurales. </a:t>
            </a:r>
          </a:p>
        </p:txBody>
      </p:sp>
      <p:pic>
        <p:nvPicPr>
          <p:cNvPr id="8" name="Imagen 7">
            <a:extLst>
              <a:ext uri="{FF2B5EF4-FFF2-40B4-BE49-F238E27FC236}">
                <a16:creationId xmlns:a16="http://schemas.microsoft.com/office/drawing/2014/main" xmlns="" id="{0E7D174A-CDC7-4943-A667-186439E2D7A9}"/>
              </a:ext>
            </a:extLst>
          </p:cNvPr>
          <p:cNvPicPr>
            <a:picLocks noChangeAspect="1"/>
          </p:cNvPicPr>
          <p:nvPr/>
        </p:nvPicPr>
        <p:blipFill>
          <a:blip r:embed="rId3"/>
          <a:stretch>
            <a:fillRect/>
          </a:stretch>
        </p:blipFill>
        <p:spPr>
          <a:xfrm>
            <a:off x="324744" y="1189961"/>
            <a:ext cx="5001120" cy="4927029"/>
          </a:xfrm>
          <a:prstGeom prst="rect">
            <a:avLst/>
          </a:prstGeom>
        </p:spPr>
      </p:pic>
      <p:sp>
        <p:nvSpPr>
          <p:cNvPr id="9" name="Rectángulo 8"/>
          <p:cNvSpPr/>
          <p:nvPr/>
        </p:nvSpPr>
        <p:spPr>
          <a:xfrm>
            <a:off x="-1" y="385529"/>
            <a:ext cx="5495636" cy="487774"/>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2400" b="1" dirty="0">
                <a:solidFill>
                  <a:schemeClr val="bg1"/>
                </a:solidFill>
                <a:latin typeface="Arial" panose="020B0604020202020204" pitchFamily="34" charset="0"/>
                <a:cs typeface="Arial" panose="020B0604020202020204" pitchFamily="34" charset="0"/>
              </a:rPr>
              <a:t>Formalización de prestadores</a:t>
            </a:r>
          </a:p>
        </p:txBody>
      </p:sp>
      <p:sp>
        <p:nvSpPr>
          <p:cNvPr id="10" name="CuadroTexto 9">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Técnico    |    </a:t>
            </a:r>
            <a:r>
              <a:rPr lang="es-CO" sz="1500" b="1" dirty="0">
                <a:solidFill>
                  <a:schemeClr val="bg1"/>
                </a:solidFill>
                <a:latin typeface="Arial" panose="020B0604020202020204" pitchFamily="34" charset="0"/>
                <a:cs typeface="Arial" panose="020B0604020202020204" pitchFamily="34" charset="0"/>
              </a:rPr>
              <a:t>1</a:t>
            </a: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1451272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sp>
        <p:nvSpPr>
          <p:cNvPr id="7" name="CuadroTexto 6">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2</a:t>
            </a:r>
          </a:p>
        </p:txBody>
      </p:sp>
      <p:sp>
        <p:nvSpPr>
          <p:cNvPr id="30" name="Rectángulo 29">
            <a:extLst>
              <a:ext uri="{FF2B5EF4-FFF2-40B4-BE49-F238E27FC236}">
                <a16:creationId xmlns:a16="http://schemas.microsoft.com/office/drawing/2014/main" xmlns="" id="{4B794B24-BC1E-D24C-A523-458C5B604C71}"/>
              </a:ext>
            </a:extLst>
          </p:cNvPr>
          <p:cNvSpPr/>
          <p:nvPr/>
        </p:nvSpPr>
        <p:spPr>
          <a:xfrm>
            <a:off x="0" y="5163779"/>
            <a:ext cx="12192000" cy="1694221"/>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2" name="Imagen 31">
            <a:extLst>
              <a:ext uri="{FF2B5EF4-FFF2-40B4-BE49-F238E27FC236}">
                <a16:creationId xmlns:a16="http://schemas.microsoft.com/office/drawing/2014/main" xmlns="" id="{19BDF3B3-ACA9-C44C-9964-0B9ADE9CC2C6}"/>
              </a:ext>
            </a:extLst>
          </p:cNvPr>
          <p:cNvPicPr>
            <a:picLocks noChangeAspect="1"/>
          </p:cNvPicPr>
          <p:nvPr/>
        </p:nvPicPr>
        <p:blipFill>
          <a:blip r:embed="rId2"/>
          <a:stretch>
            <a:fillRect/>
          </a:stretch>
        </p:blipFill>
        <p:spPr>
          <a:xfrm>
            <a:off x="1008181" y="1717202"/>
            <a:ext cx="9988895" cy="2208181"/>
          </a:xfrm>
          <a:prstGeom prst="rect">
            <a:avLst/>
          </a:prstGeom>
        </p:spPr>
      </p:pic>
      <p:pic>
        <p:nvPicPr>
          <p:cNvPr id="33" name="Imagen 32">
            <a:extLst>
              <a:ext uri="{FF2B5EF4-FFF2-40B4-BE49-F238E27FC236}">
                <a16:creationId xmlns:a16="http://schemas.microsoft.com/office/drawing/2014/main" xmlns="" id="{44B8A36B-D6A6-C445-8A85-2E1209719D5E}"/>
              </a:ext>
            </a:extLst>
          </p:cNvPr>
          <p:cNvPicPr>
            <a:picLocks noChangeAspect="1"/>
          </p:cNvPicPr>
          <p:nvPr/>
        </p:nvPicPr>
        <p:blipFill>
          <a:blip r:embed="rId3"/>
          <a:stretch>
            <a:fillRect/>
          </a:stretch>
        </p:blipFill>
        <p:spPr>
          <a:xfrm>
            <a:off x="6122960" y="1694221"/>
            <a:ext cx="1428750" cy="1858450"/>
          </a:xfrm>
          <a:prstGeom prst="rect">
            <a:avLst/>
          </a:prstGeom>
        </p:spPr>
      </p:pic>
      <p:sp>
        <p:nvSpPr>
          <p:cNvPr id="34" name="CuadroTexto 33">
            <a:extLst>
              <a:ext uri="{FF2B5EF4-FFF2-40B4-BE49-F238E27FC236}">
                <a16:creationId xmlns:a16="http://schemas.microsoft.com/office/drawing/2014/main" xmlns="" id="{28134BE3-4A4A-EE48-A678-4A6F9DFA9242}"/>
              </a:ext>
            </a:extLst>
          </p:cNvPr>
          <p:cNvSpPr txBox="1"/>
          <p:nvPr/>
        </p:nvSpPr>
        <p:spPr>
          <a:xfrm>
            <a:off x="3118262" y="998122"/>
            <a:ext cx="5955476" cy="584775"/>
          </a:xfrm>
          <a:prstGeom prst="rect">
            <a:avLst/>
          </a:prstGeom>
          <a:noFill/>
        </p:spPr>
        <p:txBody>
          <a:bodyPr wrap="none" rtlCol="0">
            <a:spAutoFit/>
          </a:bodyPr>
          <a:lstStyle/>
          <a:p>
            <a:r>
              <a:rPr lang="es-CO" sz="3200" b="1" dirty="0">
                <a:solidFill>
                  <a:srgbClr val="BF124E"/>
                </a:solidFill>
                <a:latin typeface="Arial" panose="020B0604020202020204" pitchFamily="34" charset="0"/>
                <a:cs typeface="Arial" panose="020B0604020202020204" pitchFamily="34" charset="0"/>
              </a:rPr>
              <a:t>ESQUEMAS DIFERENCIALES</a:t>
            </a:r>
          </a:p>
        </p:txBody>
      </p:sp>
      <p:sp>
        <p:nvSpPr>
          <p:cNvPr id="35" name="CuadroTexto 34">
            <a:extLst>
              <a:ext uri="{FF2B5EF4-FFF2-40B4-BE49-F238E27FC236}">
                <a16:creationId xmlns:a16="http://schemas.microsoft.com/office/drawing/2014/main" xmlns="" id="{98DB7804-28FA-AB43-9857-3E7E6EC16496}"/>
              </a:ext>
            </a:extLst>
          </p:cNvPr>
          <p:cNvSpPr txBox="1"/>
          <p:nvPr/>
        </p:nvSpPr>
        <p:spPr>
          <a:xfrm>
            <a:off x="1634591" y="2636157"/>
            <a:ext cx="877163"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SINAS</a:t>
            </a:r>
          </a:p>
        </p:txBody>
      </p:sp>
      <p:sp>
        <p:nvSpPr>
          <p:cNvPr id="36" name="CuadroTexto 35">
            <a:extLst>
              <a:ext uri="{FF2B5EF4-FFF2-40B4-BE49-F238E27FC236}">
                <a16:creationId xmlns:a16="http://schemas.microsoft.com/office/drawing/2014/main" xmlns="" id="{8A76A49E-1A65-3246-B4DB-7FABEEFCBFBD}"/>
              </a:ext>
            </a:extLst>
          </p:cNvPr>
          <p:cNvSpPr txBox="1"/>
          <p:nvPr/>
        </p:nvSpPr>
        <p:spPr>
          <a:xfrm>
            <a:off x="6233644" y="2598597"/>
            <a:ext cx="1207382" cy="461665"/>
          </a:xfrm>
          <a:prstGeom prst="rect">
            <a:avLst/>
          </a:prstGeom>
          <a:noFill/>
        </p:spPr>
        <p:txBody>
          <a:bodyPr wrap="none" rtlCol="0">
            <a:spAutoFit/>
          </a:bodyPr>
          <a:lstStyle/>
          <a:p>
            <a:pPr algn="ctr"/>
            <a:r>
              <a:rPr lang="es-CO" sz="1200" dirty="0">
                <a:solidFill>
                  <a:schemeClr val="bg1"/>
                </a:solidFill>
                <a:latin typeface="Arial" panose="020B0604020202020204" pitchFamily="34" charset="0"/>
                <a:cs typeface="Arial" panose="020B0604020202020204" pitchFamily="34" charset="0"/>
              </a:rPr>
              <a:t>Formalización</a:t>
            </a:r>
          </a:p>
          <a:p>
            <a:pPr algn="ctr"/>
            <a:r>
              <a:rPr lang="es-CO" sz="1200" dirty="0">
                <a:solidFill>
                  <a:schemeClr val="bg1"/>
                </a:solidFill>
                <a:latin typeface="Arial" panose="020B0604020202020204" pitchFamily="34" charset="0"/>
                <a:cs typeface="Arial" panose="020B0604020202020204" pitchFamily="34" charset="0"/>
              </a:rPr>
              <a:t>de prestadores</a:t>
            </a:r>
          </a:p>
        </p:txBody>
      </p:sp>
      <p:sp>
        <p:nvSpPr>
          <p:cNvPr id="37" name="CuadroTexto 36">
            <a:extLst>
              <a:ext uri="{FF2B5EF4-FFF2-40B4-BE49-F238E27FC236}">
                <a16:creationId xmlns:a16="http://schemas.microsoft.com/office/drawing/2014/main" xmlns="" id="{31388804-DD9C-F041-A7F0-A79AC247F9EF}"/>
              </a:ext>
            </a:extLst>
          </p:cNvPr>
          <p:cNvSpPr txBox="1"/>
          <p:nvPr/>
        </p:nvSpPr>
        <p:spPr>
          <a:xfrm>
            <a:off x="4596289" y="2444517"/>
            <a:ext cx="1292289" cy="830997"/>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Asistencia técnica y fortalecimiento comunitario</a:t>
            </a:r>
          </a:p>
        </p:txBody>
      </p:sp>
      <p:sp>
        <p:nvSpPr>
          <p:cNvPr id="38" name="CuadroTexto 37">
            <a:extLst>
              <a:ext uri="{FF2B5EF4-FFF2-40B4-BE49-F238E27FC236}">
                <a16:creationId xmlns:a16="http://schemas.microsoft.com/office/drawing/2014/main" xmlns="" id="{0CF07852-F426-094B-B47D-E922CDF09F1B}"/>
              </a:ext>
            </a:extLst>
          </p:cNvPr>
          <p:cNvSpPr txBox="1"/>
          <p:nvPr/>
        </p:nvSpPr>
        <p:spPr>
          <a:xfrm>
            <a:off x="7966560" y="2608454"/>
            <a:ext cx="928990"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Gestión social</a:t>
            </a:r>
          </a:p>
        </p:txBody>
      </p:sp>
      <p:sp>
        <p:nvSpPr>
          <p:cNvPr id="39" name="CuadroTexto 38">
            <a:extLst>
              <a:ext uri="{FF2B5EF4-FFF2-40B4-BE49-F238E27FC236}">
                <a16:creationId xmlns:a16="http://schemas.microsoft.com/office/drawing/2014/main" xmlns="" id="{3F0ED09F-463A-0947-A4F9-CB15FA8736AD}"/>
              </a:ext>
            </a:extLst>
          </p:cNvPr>
          <p:cNvSpPr txBox="1"/>
          <p:nvPr/>
        </p:nvSpPr>
        <p:spPr>
          <a:xfrm>
            <a:off x="9420914" y="2608454"/>
            <a:ext cx="1228098"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Estructuración de proyectos</a:t>
            </a:r>
          </a:p>
        </p:txBody>
      </p:sp>
      <p:sp>
        <p:nvSpPr>
          <p:cNvPr id="40" name="CuadroTexto 39">
            <a:extLst>
              <a:ext uri="{FF2B5EF4-FFF2-40B4-BE49-F238E27FC236}">
                <a16:creationId xmlns:a16="http://schemas.microsoft.com/office/drawing/2014/main" xmlns="" id="{E321133E-0C6A-F44A-B82F-9BF5932CC1BD}"/>
              </a:ext>
            </a:extLst>
          </p:cNvPr>
          <p:cNvSpPr txBox="1"/>
          <p:nvPr/>
        </p:nvSpPr>
        <p:spPr>
          <a:xfrm>
            <a:off x="18773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1</a:t>
            </a:r>
          </a:p>
        </p:txBody>
      </p:sp>
      <p:sp>
        <p:nvSpPr>
          <p:cNvPr id="41" name="CuadroTexto 40">
            <a:extLst>
              <a:ext uri="{FF2B5EF4-FFF2-40B4-BE49-F238E27FC236}">
                <a16:creationId xmlns:a16="http://schemas.microsoft.com/office/drawing/2014/main" xmlns="" id="{E149D6F5-7521-9141-9DE0-6DB6A8F01D5F}"/>
              </a:ext>
            </a:extLst>
          </p:cNvPr>
          <p:cNvSpPr txBox="1"/>
          <p:nvPr/>
        </p:nvSpPr>
        <p:spPr>
          <a:xfrm>
            <a:off x="8286245"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5</a:t>
            </a:r>
          </a:p>
        </p:txBody>
      </p:sp>
      <p:sp>
        <p:nvSpPr>
          <p:cNvPr id="42" name="CuadroTexto 41">
            <a:extLst>
              <a:ext uri="{FF2B5EF4-FFF2-40B4-BE49-F238E27FC236}">
                <a16:creationId xmlns:a16="http://schemas.microsoft.com/office/drawing/2014/main" xmlns="" id="{9C787346-CAE1-3948-93AA-B7C82B50833C}"/>
              </a:ext>
            </a:extLst>
          </p:cNvPr>
          <p:cNvSpPr txBox="1"/>
          <p:nvPr/>
        </p:nvSpPr>
        <p:spPr>
          <a:xfrm>
            <a:off x="988037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6</a:t>
            </a:r>
          </a:p>
        </p:txBody>
      </p:sp>
      <p:sp>
        <p:nvSpPr>
          <p:cNvPr id="44" name="CuadroTexto 43">
            <a:extLst>
              <a:ext uri="{FF2B5EF4-FFF2-40B4-BE49-F238E27FC236}">
                <a16:creationId xmlns:a16="http://schemas.microsoft.com/office/drawing/2014/main" xmlns="" id="{8DD11784-FF27-A144-8580-36E685AA9684}"/>
              </a:ext>
            </a:extLst>
          </p:cNvPr>
          <p:cNvSpPr txBox="1"/>
          <p:nvPr/>
        </p:nvSpPr>
        <p:spPr>
          <a:xfrm>
            <a:off x="3129405" y="2645699"/>
            <a:ext cx="1056700"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SIASAR</a:t>
            </a:r>
          </a:p>
        </p:txBody>
      </p:sp>
      <p:sp>
        <p:nvSpPr>
          <p:cNvPr id="45" name="CuadroTexto 44">
            <a:extLst>
              <a:ext uri="{FF2B5EF4-FFF2-40B4-BE49-F238E27FC236}">
                <a16:creationId xmlns:a16="http://schemas.microsoft.com/office/drawing/2014/main" xmlns="" id="{F121FF1B-AE23-6F40-BE48-704189051ED0}"/>
              </a:ext>
            </a:extLst>
          </p:cNvPr>
          <p:cNvSpPr txBox="1"/>
          <p:nvPr/>
        </p:nvSpPr>
        <p:spPr>
          <a:xfrm>
            <a:off x="6712662" y="1828806"/>
            <a:ext cx="298480" cy="338554"/>
          </a:xfrm>
          <a:prstGeom prst="rect">
            <a:avLst/>
          </a:prstGeom>
          <a:noFill/>
        </p:spPr>
        <p:txBody>
          <a:bodyPr wrap="none" rtlCol="0">
            <a:spAutoFit/>
          </a:bodyPr>
          <a:lstStyle/>
          <a:p>
            <a:r>
              <a:rPr lang="es-CO" sz="1600" b="1" dirty="0">
                <a:solidFill>
                  <a:srgbClr val="BF124E"/>
                </a:solidFill>
                <a:latin typeface="Arial" panose="020B0604020202020204" pitchFamily="34" charset="0"/>
                <a:cs typeface="Arial" panose="020B0604020202020204" pitchFamily="34" charset="0"/>
              </a:rPr>
              <a:t>4</a:t>
            </a:r>
          </a:p>
        </p:txBody>
      </p:sp>
      <p:sp>
        <p:nvSpPr>
          <p:cNvPr id="46" name="CuadroTexto 45">
            <a:extLst>
              <a:ext uri="{FF2B5EF4-FFF2-40B4-BE49-F238E27FC236}">
                <a16:creationId xmlns:a16="http://schemas.microsoft.com/office/drawing/2014/main" xmlns="" id="{F023D232-D1E5-054F-985C-F4601A21C4E1}"/>
              </a:ext>
            </a:extLst>
          </p:cNvPr>
          <p:cNvSpPr txBox="1"/>
          <p:nvPr/>
        </p:nvSpPr>
        <p:spPr>
          <a:xfrm>
            <a:off x="508934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3</a:t>
            </a:r>
          </a:p>
        </p:txBody>
      </p:sp>
      <p:sp>
        <p:nvSpPr>
          <p:cNvPr id="47" name="CuadroTexto 46">
            <a:extLst>
              <a:ext uri="{FF2B5EF4-FFF2-40B4-BE49-F238E27FC236}">
                <a16:creationId xmlns:a16="http://schemas.microsoft.com/office/drawing/2014/main" xmlns="" id="{A5755EEC-E4C7-A543-A517-FABB4F4F4A6F}"/>
              </a:ext>
            </a:extLst>
          </p:cNvPr>
          <p:cNvSpPr txBox="1"/>
          <p:nvPr/>
        </p:nvSpPr>
        <p:spPr>
          <a:xfrm>
            <a:off x="34968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2</a:t>
            </a:r>
          </a:p>
        </p:txBody>
      </p:sp>
      <p:pic>
        <p:nvPicPr>
          <p:cNvPr id="22" name="Imagen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
        <p:nvSpPr>
          <p:cNvPr id="23" name="Redondear rectángulo de esquina del mismo lado 22">
            <a:extLst>
              <a:ext uri="{FF2B5EF4-FFF2-40B4-BE49-F238E27FC236}">
                <a16:creationId xmlns:a16="http://schemas.microsoft.com/office/drawing/2014/main" xmlns="" id="{D761A4CD-4AB0-684C-97BD-A38AC8E4226E}"/>
              </a:ext>
            </a:extLst>
          </p:cNvPr>
          <p:cNvSpPr/>
          <p:nvPr/>
        </p:nvSpPr>
        <p:spPr>
          <a:xfrm rot="5400000">
            <a:off x="4922782" y="-738458"/>
            <a:ext cx="1405474" cy="11248106"/>
          </a:xfrm>
          <a:prstGeom prst="round2Same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O"/>
          </a:p>
        </p:txBody>
      </p:sp>
      <p:sp>
        <p:nvSpPr>
          <p:cNvPr id="24" name="CuadroTexto 23">
            <a:extLst>
              <a:ext uri="{FF2B5EF4-FFF2-40B4-BE49-F238E27FC236}">
                <a16:creationId xmlns:a16="http://schemas.microsoft.com/office/drawing/2014/main" xmlns="" id="{89914554-885A-964A-A3EC-F80673B5960C}"/>
              </a:ext>
            </a:extLst>
          </p:cNvPr>
          <p:cNvSpPr txBox="1"/>
          <p:nvPr/>
        </p:nvSpPr>
        <p:spPr>
          <a:xfrm>
            <a:off x="1778133" y="4369384"/>
            <a:ext cx="9127307" cy="1015663"/>
          </a:xfrm>
          <a:prstGeom prst="rect">
            <a:avLst/>
          </a:prstGeom>
          <a:noFill/>
        </p:spPr>
        <p:txBody>
          <a:bodyPr wrap="square" rtlCol="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sz="2000" b="1" dirty="0">
                <a:solidFill>
                  <a:schemeClr val="bg1"/>
                </a:solidFill>
                <a:latin typeface="Arial" panose="020B0604020202020204" pitchFamily="34" charset="0"/>
                <a:cs typeface="Arial" panose="020B0604020202020204" pitchFamily="34" charset="0"/>
              </a:rPr>
              <a:t>La política pública de agua y saneamiento básico </a:t>
            </a:r>
            <a:r>
              <a:rPr lang="es-CO" sz="2000" dirty="0">
                <a:solidFill>
                  <a:schemeClr val="bg1"/>
                </a:solidFill>
                <a:latin typeface="Arial" panose="020B0604020202020204" pitchFamily="34" charset="0"/>
                <a:cs typeface="Arial" panose="020B0604020202020204" pitchFamily="34" charset="0"/>
              </a:rPr>
              <a:t>para las zonas rurales parte de la estrategia de </a:t>
            </a:r>
            <a:r>
              <a:rPr lang="es-CO" sz="2000" b="1" dirty="0">
                <a:solidFill>
                  <a:schemeClr val="bg1"/>
                </a:solidFill>
                <a:latin typeface="Arial" panose="020B0604020202020204" pitchFamily="34" charset="0"/>
                <a:cs typeface="Arial" panose="020B0604020202020204" pitchFamily="34" charset="0"/>
              </a:rPr>
              <a:t>esquemas diferenciales</a:t>
            </a:r>
            <a:r>
              <a:rPr lang="es-CO" sz="2000" dirty="0">
                <a:solidFill>
                  <a:schemeClr val="bg1"/>
                </a:solidFill>
                <a:latin typeface="Arial" panose="020B0604020202020204" pitchFamily="34" charset="0"/>
                <a:cs typeface="Arial" panose="020B0604020202020204" pitchFamily="34" charset="0"/>
              </a:rPr>
              <a:t> y a través de </a:t>
            </a:r>
            <a:r>
              <a:rPr lang="es-CO" sz="2000" b="1" dirty="0">
                <a:solidFill>
                  <a:schemeClr val="bg1"/>
                </a:solidFill>
                <a:latin typeface="Arial" panose="020B0604020202020204" pitchFamily="34" charset="0"/>
                <a:cs typeface="Arial" panose="020B0604020202020204" pitchFamily="34" charset="0"/>
              </a:rPr>
              <a:t>seis temáticas principales</a:t>
            </a:r>
            <a:r>
              <a:rPr lang="es-CO" sz="2000" dirty="0">
                <a:solidFill>
                  <a:schemeClr val="bg1"/>
                </a:solidFill>
                <a:latin typeface="Arial" panose="020B0604020202020204" pitchFamily="34" charset="0"/>
                <a:cs typeface="Arial" panose="020B0604020202020204" pitchFamily="34" charset="0"/>
              </a:rPr>
              <a:t> podremos comprenderlo integralmente.</a:t>
            </a:r>
          </a:p>
        </p:txBody>
      </p:sp>
    </p:spTree>
    <p:extLst>
      <p:ext uri="{BB962C8B-B14F-4D97-AF65-F5344CB8AC3E}">
        <p14:creationId xmlns:p14="http://schemas.microsoft.com/office/powerpoint/2010/main" val="94595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3</a:t>
            </a:r>
          </a:p>
        </p:txBody>
      </p:sp>
      <p:sp>
        <p:nvSpPr>
          <p:cNvPr id="9" name="Rectángulo 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sp>
        <p:nvSpPr>
          <p:cNvPr id="11" name="CuadroTexto 10">
            <a:extLst>
              <a:ext uri="{FF2B5EF4-FFF2-40B4-BE49-F238E27FC236}">
                <a16:creationId xmlns:a16="http://schemas.microsoft.com/office/drawing/2014/main" xmlns="" id="{80A9E127-D928-A946-A86E-8ABE2E27D378}"/>
              </a:ext>
            </a:extLst>
          </p:cNvPr>
          <p:cNvSpPr txBox="1"/>
          <p:nvPr/>
        </p:nvSpPr>
        <p:spPr>
          <a:xfrm>
            <a:off x="465760" y="709179"/>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1.</a:t>
            </a:r>
          </a:p>
        </p:txBody>
      </p:sp>
      <p:sp>
        <p:nvSpPr>
          <p:cNvPr id="12" name="Rectángulo 11">
            <a:extLst>
              <a:ext uri="{FF2B5EF4-FFF2-40B4-BE49-F238E27FC236}">
                <a16:creationId xmlns:a16="http://schemas.microsoft.com/office/drawing/2014/main" xmlns="" id="{28759E25-8978-E746-B546-CD28DE080D46}"/>
              </a:ext>
            </a:extLst>
          </p:cNvPr>
          <p:cNvSpPr/>
          <p:nvPr/>
        </p:nvSpPr>
        <p:spPr>
          <a:xfrm>
            <a:off x="1808251" y="1093600"/>
            <a:ext cx="9917989" cy="813134"/>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¿Quiénes prestan los servicios de acueducto</a:t>
            </a:r>
          </a:p>
        </p:txBody>
      </p:sp>
      <p:sp>
        <p:nvSpPr>
          <p:cNvPr id="13" name="Rectángulo 12">
            <a:extLst>
              <a:ext uri="{FF2B5EF4-FFF2-40B4-BE49-F238E27FC236}">
                <a16:creationId xmlns:a16="http://schemas.microsoft.com/office/drawing/2014/main" xmlns="" id="{C85AA85F-812A-5B42-9EF6-32E384C6D80F}"/>
              </a:ext>
            </a:extLst>
          </p:cNvPr>
          <p:cNvSpPr/>
          <p:nvPr/>
        </p:nvSpPr>
        <p:spPr>
          <a:xfrm>
            <a:off x="2325997" y="1910340"/>
            <a:ext cx="4867832"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alcantarillado y aseo en zona rural?</a:t>
            </a:r>
          </a:p>
        </p:txBody>
      </p:sp>
      <p:sp>
        <p:nvSpPr>
          <p:cNvPr id="14" name="CuadroTexto 13">
            <a:extLst>
              <a:ext uri="{FF2B5EF4-FFF2-40B4-BE49-F238E27FC236}">
                <a16:creationId xmlns:a16="http://schemas.microsoft.com/office/drawing/2014/main" xmlns="" id="{C6541A14-A048-424F-85D4-8E97A2809659}"/>
              </a:ext>
            </a:extLst>
          </p:cNvPr>
          <p:cNvSpPr txBox="1"/>
          <p:nvPr/>
        </p:nvSpPr>
        <p:spPr>
          <a:xfrm>
            <a:off x="1017951" y="2860796"/>
            <a:ext cx="5999795" cy="3693319"/>
          </a:xfrm>
          <a:prstGeom prst="rect">
            <a:avLst/>
          </a:prstGeom>
          <a:noFill/>
        </p:spPr>
        <p:txBody>
          <a:bodyPr wrap="square" rtlCol="0">
            <a:spAutoFit/>
          </a:bodyPr>
          <a:lstStyle/>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Empresas de Servicios Públicos (E.S.P). </a:t>
            </a:r>
          </a:p>
          <a:p>
            <a:pPr marL="171450" indent="-171450" algn="just">
              <a:buClr>
                <a:srgbClr val="BF124E"/>
              </a:buClr>
              <a:buFont typeface="Arial" panose="020B0604020202020204" pitchFamily="34" charset="0"/>
              <a:buChar char="•"/>
            </a:pPr>
            <a:endParaRPr lang="es-CO"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Personas naturales o jurídicas que produzcan para ellas mismas bienes y servicios propios del objeto de las empresas de servicios públicos. </a:t>
            </a:r>
          </a:p>
          <a:p>
            <a:pPr marL="171450" indent="-171450" algn="just">
              <a:buClr>
                <a:srgbClr val="BF124E"/>
              </a:buClr>
              <a:buFont typeface="Arial" panose="020B0604020202020204" pitchFamily="34" charset="0"/>
              <a:buChar char="•"/>
            </a:pPr>
            <a:endParaRPr lang="es-CO"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Municipios cuando asumen en forma directa la prestación. </a:t>
            </a:r>
          </a:p>
          <a:p>
            <a:pPr marL="171450" indent="-171450" algn="just">
              <a:buClr>
                <a:srgbClr val="BF124E"/>
              </a:buClr>
              <a:buFont typeface="Arial" panose="020B0604020202020204" pitchFamily="34" charset="0"/>
              <a:buChar char="•"/>
            </a:pPr>
            <a:endParaRPr lang="es-CO"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Organizaciones autorizadas para prestar los servicios públicos de agua potable y saneamiento básico en municipios menores, zonas rurales y áreas urbanas específicas. (Ver más Art 15 de la Ley 142 de 1994).</a:t>
            </a:r>
          </a:p>
        </p:txBody>
      </p:sp>
      <p:pic>
        <p:nvPicPr>
          <p:cNvPr id="15" name="Imagen 14">
            <a:extLst>
              <a:ext uri="{FF2B5EF4-FFF2-40B4-BE49-F238E27FC236}">
                <a16:creationId xmlns:a16="http://schemas.microsoft.com/office/drawing/2014/main" xmlns="" id="{702AD3B4-AE07-9E4B-BD36-9EF2E2B062DB}"/>
              </a:ext>
            </a:extLst>
          </p:cNvPr>
          <p:cNvPicPr>
            <a:picLocks noChangeAspect="1"/>
          </p:cNvPicPr>
          <p:nvPr/>
        </p:nvPicPr>
        <p:blipFill>
          <a:blip r:embed="rId2"/>
          <a:stretch>
            <a:fillRect/>
          </a:stretch>
        </p:blipFill>
        <p:spPr>
          <a:xfrm>
            <a:off x="8693252" y="2020114"/>
            <a:ext cx="2807580" cy="3633339"/>
          </a:xfrm>
          <a:prstGeom prst="rect">
            <a:avLst/>
          </a:prstGeom>
        </p:spPr>
      </p:pic>
      <p:pic>
        <p:nvPicPr>
          <p:cNvPr id="16" name="Imagen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62548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754ACBA-ACCF-544E-A7BA-E84A55B0A80D}"/>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4</a:t>
            </a:r>
          </a:p>
        </p:txBody>
      </p:sp>
      <p:sp>
        <p:nvSpPr>
          <p:cNvPr id="3" name="Rectángulo 2">
            <a:extLst>
              <a:ext uri="{FF2B5EF4-FFF2-40B4-BE49-F238E27FC236}">
                <a16:creationId xmlns:a16="http://schemas.microsoft.com/office/drawing/2014/main" xmlns="" id="{BCC9E693-F7D9-F549-8626-2819E5C630C4}"/>
              </a:ext>
            </a:extLst>
          </p:cNvPr>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sp>
        <p:nvSpPr>
          <p:cNvPr id="4" name="Rectángulo 3">
            <a:extLst>
              <a:ext uri="{FF2B5EF4-FFF2-40B4-BE49-F238E27FC236}">
                <a16:creationId xmlns:a16="http://schemas.microsoft.com/office/drawing/2014/main" xmlns="" id="{5016C616-83F5-C940-BC85-F45453A43A6E}"/>
              </a:ext>
            </a:extLst>
          </p:cNvPr>
          <p:cNvSpPr/>
          <p:nvPr/>
        </p:nvSpPr>
        <p:spPr>
          <a:xfrm>
            <a:off x="5160936" y="1279168"/>
            <a:ext cx="6435046" cy="4247317"/>
          </a:xfrm>
          <a:prstGeom prst="rect">
            <a:avLst/>
          </a:prstGeom>
        </p:spPr>
        <p:txBody>
          <a:bodyPr wrap="square">
            <a:spAutoFit/>
          </a:bodyPr>
          <a:lstStyle/>
          <a:p>
            <a:pPr algn="just">
              <a:buClr>
                <a:srgbClr val="BF124E"/>
              </a:buClr>
            </a:pPr>
            <a:r>
              <a:rPr lang="es-CO" dirty="0">
                <a:solidFill>
                  <a:srgbClr val="004A84"/>
                </a:solidFill>
                <a:latin typeface="Arial" panose="020B0604020202020204" pitchFamily="34" charset="0"/>
                <a:cs typeface="Arial" panose="020B0604020202020204" pitchFamily="34" charset="0"/>
              </a:rPr>
              <a:t>Las organizaciones autorizadas para prestar los servicios públicos de acueducto, alcantarillado y aseo en la zona rural, podrán conformarse así: </a:t>
            </a:r>
          </a:p>
          <a:p>
            <a:pPr algn="just">
              <a:buClr>
                <a:srgbClr val="BF124E"/>
              </a:buClr>
            </a:pPr>
            <a:endParaRPr lang="es-CO"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Juntas de Acción comunal, que son organizaciones de primer nivel, registradas ante la gobernación o alcaldía municipal.</a:t>
            </a:r>
          </a:p>
          <a:p>
            <a:pPr marL="171450" indent="-171450" algn="just">
              <a:buClr>
                <a:srgbClr val="BF124E"/>
              </a:buClr>
              <a:buFont typeface="Arial" panose="020B0604020202020204" pitchFamily="34" charset="0"/>
              <a:buChar char="•"/>
            </a:pPr>
            <a:endParaRPr lang="es-CO"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Autoridades tradicionales indígenas según reconocimiento de personería jurídica por el Ministerio del Interior.</a:t>
            </a:r>
          </a:p>
          <a:p>
            <a:pPr marL="171450" indent="-171450" algn="just">
              <a:buClr>
                <a:srgbClr val="BF124E"/>
              </a:buClr>
              <a:buFont typeface="Arial" panose="020B0604020202020204" pitchFamily="34" charset="0"/>
              <a:buChar char="•"/>
            </a:pPr>
            <a:endParaRPr lang="es-CO"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Entidades Sin Ánimo de Lucro (ESALES) y organizaciones solidarias (como fundaciones, cooperativas, entre otras) que hacen parte del Registro Único Empresarial y Social (RUES), a cargo de las Cámaras de Comercio.</a:t>
            </a:r>
          </a:p>
        </p:txBody>
      </p:sp>
      <p:pic>
        <p:nvPicPr>
          <p:cNvPr id="5" name="Imagen 4">
            <a:extLst>
              <a:ext uri="{FF2B5EF4-FFF2-40B4-BE49-F238E27FC236}">
                <a16:creationId xmlns:a16="http://schemas.microsoft.com/office/drawing/2014/main" xmlns="" id="{46CD6533-DCE1-8849-8669-F2FA7CAFFED7}"/>
              </a:ext>
            </a:extLst>
          </p:cNvPr>
          <p:cNvPicPr>
            <a:picLocks noChangeAspect="1"/>
          </p:cNvPicPr>
          <p:nvPr/>
        </p:nvPicPr>
        <p:blipFill rotWithShape="1">
          <a:blip r:embed="rId2"/>
          <a:srcRect b="45307"/>
          <a:stretch/>
        </p:blipFill>
        <p:spPr>
          <a:xfrm flipH="1">
            <a:off x="-2" y="831880"/>
            <a:ext cx="7130266" cy="602612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1811543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xmlns="" id="{BDF4B16B-4459-0E44-B385-BA7B9D787902}"/>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2.</a:t>
            </a:r>
          </a:p>
        </p:txBody>
      </p:sp>
      <p:sp>
        <p:nvSpPr>
          <p:cNvPr id="8" name="Rectángulo 7">
            <a:extLst>
              <a:ext uri="{FF2B5EF4-FFF2-40B4-BE49-F238E27FC236}">
                <a16:creationId xmlns:a16="http://schemas.microsoft.com/office/drawing/2014/main" xmlns="" id="{9F1801EA-E9FD-1F46-A88B-11A68CEB6688}"/>
              </a:ext>
            </a:extLst>
          </p:cNvPr>
          <p:cNvSpPr/>
          <p:nvPr/>
        </p:nvSpPr>
        <p:spPr>
          <a:xfrm>
            <a:off x="2275085" y="1200838"/>
            <a:ext cx="8175199" cy="559130"/>
          </a:xfrm>
          <a:prstGeom prst="rect">
            <a:avLst/>
          </a:prstGeom>
          <a:solidFill>
            <a:srgbClr val="3366CC"/>
          </a:solidFill>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¿En qué consiste la formalización</a:t>
            </a:r>
          </a:p>
        </p:txBody>
      </p:sp>
      <p:sp>
        <p:nvSpPr>
          <p:cNvPr id="2" name="Rectángulo 1">
            <a:extLst>
              <a:ext uri="{FF2B5EF4-FFF2-40B4-BE49-F238E27FC236}">
                <a16:creationId xmlns:a16="http://schemas.microsoft.com/office/drawing/2014/main" xmlns="" id="{A2767AAA-2889-7643-AF80-014FCE8ECBDF}"/>
              </a:ext>
            </a:extLst>
          </p:cNvPr>
          <p:cNvSpPr/>
          <p:nvPr/>
        </p:nvSpPr>
        <p:spPr>
          <a:xfrm>
            <a:off x="2556886" y="1776557"/>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los prestadores de servicios en zonas rurales?</a:t>
            </a:r>
          </a:p>
        </p:txBody>
      </p:sp>
      <p:sp>
        <p:nvSpPr>
          <p:cNvPr id="48" name="CuadroTexto 47">
            <a:extLst>
              <a:ext uri="{FF2B5EF4-FFF2-40B4-BE49-F238E27FC236}">
                <a16:creationId xmlns:a16="http://schemas.microsoft.com/office/drawing/2014/main" xmlns="" id="{B19A706D-C3D4-E84F-BD19-BF93CD0E6987}"/>
              </a:ext>
            </a:extLst>
          </p:cNvPr>
          <p:cNvSpPr txBox="1"/>
          <p:nvPr/>
        </p:nvSpPr>
        <p:spPr>
          <a:xfrm>
            <a:off x="1051272" y="2572234"/>
            <a:ext cx="5598189" cy="3970318"/>
          </a:xfrm>
          <a:prstGeom prst="rect">
            <a:avLst/>
          </a:prstGeom>
          <a:noFill/>
        </p:spPr>
        <p:txBody>
          <a:bodyPr wrap="square" rtlCol="0">
            <a:spAutoFit/>
          </a:bodyPr>
          <a:lstStyle/>
          <a:p>
            <a:pPr algn="just">
              <a:buClr>
                <a:srgbClr val="BF124E"/>
              </a:buClr>
            </a:pPr>
            <a:r>
              <a:rPr lang="es-CO" sz="1400" dirty="0">
                <a:solidFill>
                  <a:srgbClr val="004A84"/>
                </a:solidFill>
                <a:latin typeface="Arial" panose="020B0604020202020204" pitchFamily="34" charset="0"/>
                <a:cs typeface="Arial" panose="020B0604020202020204" pitchFamily="34" charset="0"/>
              </a:rPr>
              <a:t>Los municipios y/o distritos con el apoyo de los departamentos y los Planes Departamentales de Agua (PDA), deben brindar la asistencia técnica necesaria para que los prestadores de servicios públicos domiciliarios puedan obtener el reconocimiento de personería jurídica teniendo en cuenta las diferentes formas de constitución legal.</a:t>
            </a:r>
          </a:p>
          <a:p>
            <a:pPr algn="just">
              <a:buClr>
                <a:srgbClr val="BF124E"/>
              </a:buClr>
            </a:pPr>
            <a:endParaRPr lang="es-CO" sz="1400" dirty="0">
              <a:solidFill>
                <a:srgbClr val="004A84"/>
              </a:solidFill>
              <a:latin typeface="Arial" panose="020B0604020202020204" pitchFamily="34" charset="0"/>
              <a:cs typeface="Arial" panose="020B0604020202020204" pitchFamily="34" charset="0"/>
            </a:endParaRPr>
          </a:p>
          <a:p>
            <a:pPr algn="just">
              <a:buClr>
                <a:srgbClr val="BF124E"/>
              </a:buClr>
            </a:pPr>
            <a:r>
              <a:rPr lang="es-CO" sz="1400" dirty="0">
                <a:solidFill>
                  <a:srgbClr val="004A84"/>
                </a:solidFill>
                <a:latin typeface="Arial" panose="020B0604020202020204" pitchFamily="34" charset="0"/>
                <a:cs typeface="Arial" panose="020B0604020202020204" pitchFamily="34" charset="0"/>
              </a:rPr>
              <a:t>Las actividades para la formalización son:</a:t>
            </a:r>
          </a:p>
          <a:p>
            <a:pPr marL="171450" indent="-17145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Constituirse legalmente y obtener su personería jurídica ante la autoridad competente. </a:t>
            </a:r>
          </a:p>
          <a:p>
            <a:pPr marL="171450" indent="-17145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Inscribirse en el Registro Único de Prestadores de Servicios Públicos (RUPS).</a:t>
            </a:r>
          </a:p>
          <a:p>
            <a:pPr marL="171450" indent="-17145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Obtener la concesión de aguas, permiso de vertimientos u otros permisos o autorizaciones ambientales ante la autoridad ambiental competente.</a:t>
            </a:r>
          </a:p>
        </p:txBody>
      </p:sp>
      <p:pic>
        <p:nvPicPr>
          <p:cNvPr id="6" name="Imagen 5">
            <a:extLst>
              <a:ext uri="{FF2B5EF4-FFF2-40B4-BE49-F238E27FC236}">
                <a16:creationId xmlns:a16="http://schemas.microsoft.com/office/drawing/2014/main" xmlns="" id="{004D2D17-681F-044B-AC81-FBFE2628CE30}"/>
              </a:ext>
            </a:extLst>
          </p:cNvPr>
          <p:cNvPicPr>
            <a:picLocks noChangeAspect="1"/>
          </p:cNvPicPr>
          <p:nvPr/>
        </p:nvPicPr>
        <p:blipFill>
          <a:blip r:embed="rId2"/>
          <a:stretch>
            <a:fillRect/>
          </a:stretch>
        </p:blipFill>
        <p:spPr>
          <a:xfrm>
            <a:off x="7119871" y="2069806"/>
            <a:ext cx="4532216" cy="3848108"/>
          </a:xfrm>
          <a:prstGeom prst="rect">
            <a:avLst/>
          </a:prstGeom>
        </p:spPr>
      </p:pic>
      <p:sp>
        <p:nvSpPr>
          <p:cNvPr id="11" name="CuadroTexto 10">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5</a:t>
            </a:r>
          </a:p>
        </p:txBody>
      </p:sp>
      <p:sp>
        <p:nvSpPr>
          <p:cNvPr id="9" name="Rectángulo 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960167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xmlns="" id="{70A60515-E8C8-2C42-95D3-E7344D438FB9}"/>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16" name="Rectángulo 15">
            <a:extLst>
              <a:ext uri="{FF2B5EF4-FFF2-40B4-BE49-F238E27FC236}">
                <a16:creationId xmlns:a16="http://schemas.microsoft.com/office/drawing/2014/main" xmlns="" id="{649B857B-782E-3046-B406-C6190A2385C9}"/>
              </a:ext>
            </a:extLst>
          </p:cNvPr>
          <p:cNvSpPr/>
          <p:nvPr/>
        </p:nvSpPr>
        <p:spPr>
          <a:xfrm>
            <a:off x="2275085" y="1200838"/>
            <a:ext cx="8175199"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los beneficios</a:t>
            </a:r>
          </a:p>
        </p:txBody>
      </p:sp>
      <p:sp>
        <p:nvSpPr>
          <p:cNvPr id="17" name="Rectángulo 16">
            <a:extLst>
              <a:ext uri="{FF2B5EF4-FFF2-40B4-BE49-F238E27FC236}">
                <a16:creationId xmlns:a16="http://schemas.microsoft.com/office/drawing/2014/main" xmlns="" id="{754CD58F-4C5A-5B45-BEEF-D989A4C3C481}"/>
              </a:ext>
            </a:extLst>
          </p:cNvPr>
          <p:cNvSpPr/>
          <p:nvPr/>
        </p:nvSpPr>
        <p:spPr>
          <a:xfrm>
            <a:off x="2574471" y="1767765"/>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la formalización?</a:t>
            </a:r>
          </a:p>
        </p:txBody>
      </p:sp>
      <p:sp>
        <p:nvSpPr>
          <p:cNvPr id="18" name="CuadroTexto 17">
            <a:extLst>
              <a:ext uri="{FF2B5EF4-FFF2-40B4-BE49-F238E27FC236}">
                <a16:creationId xmlns:a16="http://schemas.microsoft.com/office/drawing/2014/main" xmlns="" id="{CAC934A8-1C80-F64C-8978-F9F538F3FBDA}"/>
              </a:ext>
            </a:extLst>
          </p:cNvPr>
          <p:cNvSpPr txBox="1"/>
          <p:nvPr/>
        </p:nvSpPr>
        <p:spPr>
          <a:xfrm>
            <a:off x="1696916" y="2755309"/>
            <a:ext cx="5350206" cy="3785652"/>
          </a:xfrm>
          <a:prstGeom prst="rect">
            <a:avLst/>
          </a:prstGeom>
          <a:noFill/>
        </p:spPr>
        <p:txBody>
          <a:bodyPr wrap="square" rtlCol="0">
            <a:spAutoFit/>
          </a:bodyPr>
          <a:lstStyle/>
          <a:p>
            <a:pPr marL="228600" indent="-228600" algn="just">
              <a:buClr>
                <a:srgbClr val="BF124E"/>
              </a:buClr>
              <a:buFont typeface="+mj-lt"/>
              <a:buAutoNum type="alphaLcPeriod"/>
            </a:pPr>
            <a:r>
              <a:rPr lang="es-CO" sz="1500" dirty="0">
                <a:solidFill>
                  <a:srgbClr val="004A84"/>
                </a:solidFill>
                <a:latin typeface="Arial" panose="020B0604020202020204" pitchFamily="34" charset="0"/>
                <a:cs typeface="Arial" panose="020B0604020202020204" pitchFamily="34" charset="0"/>
              </a:rPr>
              <a:t>Permite cumplir gradualmente con los indicadores sectoriales de: continuidad, micromedición y calidad del agua; a través del Plan de Gestión Rural. (Ver más en Res MVCT 571 de 2019).</a:t>
            </a:r>
          </a:p>
          <a:p>
            <a:pPr marL="228600" indent="-228600" algn="just">
              <a:buClr>
                <a:srgbClr val="BF124E"/>
              </a:buClr>
              <a:buFont typeface="+mj-lt"/>
              <a:buAutoNum type="alphaLcPeriod"/>
            </a:pPr>
            <a:endParaRPr lang="es-CO" sz="15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r>
              <a:rPr lang="es-CO" sz="1500" dirty="0">
                <a:solidFill>
                  <a:srgbClr val="004A84"/>
                </a:solidFill>
                <a:latin typeface="Arial" panose="020B0604020202020204" pitchFamily="34" charset="0"/>
                <a:cs typeface="Arial" panose="020B0604020202020204" pitchFamily="34" charset="0"/>
              </a:rPr>
              <a:t>Permite adoptar el Contrato de Condiciones Uniformes (CCU), teniendo en cuenta el cumplimiento gradual de estos indicadores. (Ver más en Anexo 2 de Res CRA 873 de 2019).</a:t>
            </a:r>
          </a:p>
          <a:p>
            <a:pPr marL="228600" indent="-228600" algn="just">
              <a:buClr>
                <a:srgbClr val="BF124E"/>
              </a:buClr>
              <a:buFont typeface="+mj-lt"/>
              <a:buAutoNum type="alphaLcPeriod"/>
            </a:pPr>
            <a:endParaRPr lang="es-CO" sz="15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r>
              <a:rPr lang="es-CO" sz="1500" dirty="0">
                <a:solidFill>
                  <a:srgbClr val="004A84"/>
                </a:solidFill>
                <a:latin typeface="Arial" panose="020B0604020202020204" pitchFamily="34" charset="0"/>
                <a:cs typeface="Arial" panose="020B0604020202020204" pitchFamily="34" charset="0"/>
              </a:rPr>
              <a:t>Permite el cumplimiento gradual de metas, en su tarea de adoptar la metodología tarifaria diseñada por la Comisión de Regulación de Agua Potable y Saneamiento Básico (CRA) para pequeños prestadores. (Ver más en Res CRA 825 de 2017 modificada Res CRA 844 de 2018).</a:t>
            </a:r>
          </a:p>
          <a:p>
            <a:pPr algn="just">
              <a:buClr>
                <a:srgbClr val="BF124E"/>
              </a:buClr>
            </a:pPr>
            <a:endParaRPr lang="es-CO" sz="1500" dirty="0">
              <a:solidFill>
                <a:srgbClr val="004A84"/>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xmlns="" id="{AB40730E-86C1-BC43-8EB3-2938F32C5A49}"/>
              </a:ext>
            </a:extLst>
          </p:cNvPr>
          <p:cNvPicPr>
            <a:picLocks noChangeAspect="1"/>
          </p:cNvPicPr>
          <p:nvPr/>
        </p:nvPicPr>
        <p:blipFill>
          <a:blip r:embed="rId2"/>
          <a:stretch>
            <a:fillRect/>
          </a:stretch>
        </p:blipFill>
        <p:spPr>
          <a:xfrm>
            <a:off x="721392" y="2803293"/>
            <a:ext cx="866205" cy="816706"/>
          </a:xfrm>
          <a:prstGeom prst="rect">
            <a:avLst/>
          </a:prstGeom>
        </p:spPr>
      </p:pic>
      <p:pic>
        <p:nvPicPr>
          <p:cNvPr id="5" name="Imagen 4">
            <a:extLst>
              <a:ext uri="{FF2B5EF4-FFF2-40B4-BE49-F238E27FC236}">
                <a16:creationId xmlns:a16="http://schemas.microsoft.com/office/drawing/2014/main" xmlns="" id="{97685567-B4C2-E642-98DF-CFCB6FEE39F4}"/>
              </a:ext>
            </a:extLst>
          </p:cNvPr>
          <p:cNvPicPr>
            <a:picLocks noChangeAspect="1"/>
          </p:cNvPicPr>
          <p:nvPr/>
        </p:nvPicPr>
        <p:blipFill>
          <a:blip r:embed="rId3"/>
          <a:stretch>
            <a:fillRect/>
          </a:stretch>
        </p:blipFill>
        <p:spPr>
          <a:xfrm flipH="1">
            <a:off x="721392" y="4012467"/>
            <a:ext cx="866205" cy="791958"/>
          </a:xfrm>
          <a:prstGeom prst="rect">
            <a:avLst/>
          </a:prstGeom>
        </p:spPr>
      </p:pic>
      <p:pic>
        <p:nvPicPr>
          <p:cNvPr id="7" name="Imagen 6">
            <a:extLst>
              <a:ext uri="{FF2B5EF4-FFF2-40B4-BE49-F238E27FC236}">
                <a16:creationId xmlns:a16="http://schemas.microsoft.com/office/drawing/2014/main" xmlns="" id="{CAD5802A-F7A0-AA48-8810-DA5F9FCFA464}"/>
              </a:ext>
            </a:extLst>
          </p:cNvPr>
          <p:cNvPicPr>
            <a:picLocks noChangeAspect="1"/>
          </p:cNvPicPr>
          <p:nvPr/>
        </p:nvPicPr>
        <p:blipFill>
          <a:blip r:embed="rId4"/>
          <a:stretch>
            <a:fillRect/>
          </a:stretch>
        </p:blipFill>
        <p:spPr>
          <a:xfrm>
            <a:off x="721391" y="5176272"/>
            <a:ext cx="866205" cy="767212"/>
          </a:xfrm>
          <a:prstGeom prst="rect">
            <a:avLst/>
          </a:prstGeom>
        </p:spPr>
      </p:pic>
      <p:sp>
        <p:nvSpPr>
          <p:cNvPr id="21" name="CuadroTexto 20">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6</a:t>
            </a:r>
          </a:p>
        </p:txBody>
      </p:sp>
      <p:sp>
        <p:nvSpPr>
          <p:cNvPr id="19" name="Rectángulo 1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20" name="Imagen 19">
            <a:extLst>
              <a:ext uri="{FF2B5EF4-FFF2-40B4-BE49-F238E27FC236}">
                <a16:creationId xmlns:a16="http://schemas.microsoft.com/office/drawing/2014/main" xmlns="" id="{702AD3B4-AE07-9E4B-BD36-9EF2E2B062DB}"/>
              </a:ext>
            </a:extLst>
          </p:cNvPr>
          <p:cNvPicPr>
            <a:picLocks noChangeAspect="1"/>
          </p:cNvPicPr>
          <p:nvPr/>
        </p:nvPicPr>
        <p:blipFill>
          <a:blip r:embed="rId5"/>
          <a:stretch>
            <a:fillRect/>
          </a:stretch>
        </p:blipFill>
        <p:spPr>
          <a:xfrm>
            <a:off x="8552574" y="2032980"/>
            <a:ext cx="2687473" cy="3477906"/>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1396868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xmlns="" id="{70A60515-E8C8-2C42-95D3-E7344D438FB9}"/>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16" name="Rectángulo 15">
            <a:extLst>
              <a:ext uri="{FF2B5EF4-FFF2-40B4-BE49-F238E27FC236}">
                <a16:creationId xmlns:a16="http://schemas.microsoft.com/office/drawing/2014/main" xmlns="" id="{649B857B-782E-3046-B406-C6190A2385C9}"/>
              </a:ext>
            </a:extLst>
          </p:cNvPr>
          <p:cNvSpPr/>
          <p:nvPr/>
        </p:nvSpPr>
        <p:spPr>
          <a:xfrm>
            <a:off x="2275085" y="1200838"/>
            <a:ext cx="8175199"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los beneficios</a:t>
            </a:r>
          </a:p>
        </p:txBody>
      </p:sp>
      <p:sp>
        <p:nvSpPr>
          <p:cNvPr id="17" name="Rectángulo 16">
            <a:extLst>
              <a:ext uri="{FF2B5EF4-FFF2-40B4-BE49-F238E27FC236}">
                <a16:creationId xmlns:a16="http://schemas.microsoft.com/office/drawing/2014/main" xmlns="" id="{754CD58F-4C5A-5B45-BEEF-D989A4C3C481}"/>
              </a:ext>
            </a:extLst>
          </p:cNvPr>
          <p:cNvSpPr/>
          <p:nvPr/>
        </p:nvSpPr>
        <p:spPr>
          <a:xfrm>
            <a:off x="2510495" y="1767765"/>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la formalización?</a:t>
            </a:r>
          </a:p>
        </p:txBody>
      </p:sp>
      <p:sp>
        <p:nvSpPr>
          <p:cNvPr id="22" name="CuadroTexto 21">
            <a:extLst>
              <a:ext uri="{FF2B5EF4-FFF2-40B4-BE49-F238E27FC236}">
                <a16:creationId xmlns:a16="http://schemas.microsoft.com/office/drawing/2014/main" xmlns="" id="{5CA069A0-3176-B24E-80DE-EBB049779673}"/>
              </a:ext>
            </a:extLst>
          </p:cNvPr>
          <p:cNvSpPr txBox="1"/>
          <p:nvPr/>
        </p:nvSpPr>
        <p:spPr>
          <a:xfrm>
            <a:off x="4941277" y="2543810"/>
            <a:ext cx="6849207" cy="3046988"/>
          </a:xfrm>
          <a:prstGeom prst="rect">
            <a:avLst/>
          </a:prstGeom>
          <a:noFill/>
        </p:spPr>
        <p:txBody>
          <a:bodyPr wrap="square" rtlCol="0">
            <a:spAutoFit/>
          </a:bodyPr>
          <a:lstStyle/>
          <a:p>
            <a:pPr marL="342900" indent="-342900" algn="just">
              <a:buClr>
                <a:srgbClr val="BF124E"/>
              </a:buClr>
              <a:buFont typeface="+mj-lt"/>
              <a:buAutoNum type="alphaLcPeriod" startAt="4"/>
            </a:pPr>
            <a:r>
              <a:rPr lang="es-CO" sz="1600" dirty="0">
                <a:solidFill>
                  <a:srgbClr val="004A84"/>
                </a:solidFill>
                <a:latin typeface="Arial" panose="020B0604020202020204" pitchFamily="34" charset="0"/>
                <a:cs typeface="Arial" panose="020B0604020202020204" pitchFamily="34" charset="0"/>
              </a:rPr>
              <a:t>Permite acceder a los subsidios para sus suscriptores y/o usuarios.</a:t>
            </a:r>
          </a:p>
          <a:p>
            <a:pPr marL="342900" indent="-342900" algn="just">
              <a:buClr>
                <a:srgbClr val="BF124E"/>
              </a:buClr>
              <a:buFont typeface="+mj-lt"/>
              <a:buAutoNum type="alphaLcPeriod" startAt="4"/>
            </a:pPr>
            <a:endParaRPr lang="es-CO" sz="1600" dirty="0">
              <a:solidFill>
                <a:srgbClr val="004A84"/>
              </a:solidFill>
              <a:latin typeface="Arial" panose="020B0604020202020204" pitchFamily="34" charset="0"/>
              <a:cs typeface="Arial" panose="020B0604020202020204" pitchFamily="34" charset="0"/>
            </a:endParaRPr>
          </a:p>
          <a:p>
            <a:pPr marL="342900" indent="-342900" algn="just">
              <a:buClr>
                <a:srgbClr val="BF124E"/>
              </a:buClr>
              <a:buFont typeface="+mj-lt"/>
              <a:buAutoNum type="alphaLcPeriod" startAt="4"/>
            </a:pPr>
            <a:r>
              <a:rPr lang="es-CO" sz="1600" dirty="0">
                <a:solidFill>
                  <a:srgbClr val="004A84"/>
                </a:solidFill>
                <a:latin typeface="Arial" panose="020B0604020202020204" pitchFamily="34" charset="0"/>
                <a:cs typeface="Arial" panose="020B0604020202020204" pitchFamily="34" charset="0"/>
              </a:rPr>
              <a:t>Se encuentran bajo la vigilancia diferencial por parte de la autoridad sanitaria, en cumplimiento de lo dispuesto en el protocolo de inspección, vigilancia y control de la calidad del agua para consumo humano suministrada por personas prestadoras del servicio público de acueducto en zona rural. (Ver en Res MSPS y MVCT 622 de 2020).</a:t>
            </a:r>
          </a:p>
          <a:p>
            <a:pPr marL="342900" indent="-342900" algn="just">
              <a:buClr>
                <a:srgbClr val="BF124E"/>
              </a:buClr>
              <a:buFont typeface="+mj-lt"/>
              <a:buAutoNum type="alphaLcPeriod" startAt="4"/>
            </a:pPr>
            <a:endParaRPr lang="es-CO" sz="1600" dirty="0">
              <a:solidFill>
                <a:srgbClr val="004A84"/>
              </a:solidFill>
              <a:latin typeface="Arial" panose="020B0604020202020204" pitchFamily="34" charset="0"/>
              <a:cs typeface="Arial" panose="020B0604020202020204" pitchFamily="34" charset="0"/>
            </a:endParaRPr>
          </a:p>
          <a:p>
            <a:pPr marL="342900" indent="-342900" algn="just">
              <a:buClr>
                <a:srgbClr val="BF124E"/>
              </a:buClr>
              <a:buFont typeface="+mj-lt"/>
              <a:buAutoNum type="alphaLcPeriod" startAt="4"/>
            </a:pPr>
            <a:endParaRPr lang="es-CO" sz="1600" dirty="0">
              <a:solidFill>
                <a:srgbClr val="004A84"/>
              </a:solidFill>
              <a:latin typeface="Arial" panose="020B0604020202020204" pitchFamily="34" charset="0"/>
              <a:cs typeface="Arial" panose="020B0604020202020204" pitchFamily="34" charset="0"/>
            </a:endParaRPr>
          </a:p>
          <a:p>
            <a:pPr marL="342900" indent="-342900" algn="just">
              <a:buClr>
                <a:srgbClr val="BF124E"/>
              </a:buClr>
              <a:buFont typeface="+mj-lt"/>
              <a:buAutoNum type="alphaLcPeriod" startAt="4"/>
            </a:pPr>
            <a:r>
              <a:rPr lang="es-CO" sz="1600" dirty="0">
                <a:solidFill>
                  <a:srgbClr val="004A84"/>
                </a:solidFill>
                <a:latin typeface="Arial" panose="020B0604020202020204" pitchFamily="34" charset="0"/>
                <a:cs typeface="Arial" panose="020B0604020202020204" pitchFamily="34" charset="0"/>
              </a:rPr>
              <a:t>Estarán bajo la vigilancia diferencial que está diseñando la Superintendencia de Servicios Públicos Domiciliarios (SSPD).</a:t>
            </a:r>
          </a:p>
        </p:txBody>
      </p:sp>
      <p:pic>
        <p:nvPicPr>
          <p:cNvPr id="9" name="Imagen 8">
            <a:extLst>
              <a:ext uri="{FF2B5EF4-FFF2-40B4-BE49-F238E27FC236}">
                <a16:creationId xmlns:a16="http://schemas.microsoft.com/office/drawing/2014/main" xmlns="" id="{8070565E-CA75-A44D-AE61-83BA01EC5540}"/>
              </a:ext>
            </a:extLst>
          </p:cNvPr>
          <p:cNvPicPr>
            <a:picLocks noChangeAspect="1"/>
          </p:cNvPicPr>
          <p:nvPr/>
        </p:nvPicPr>
        <p:blipFill>
          <a:blip r:embed="rId2"/>
          <a:stretch>
            <a:fillRect/>
          </a:stretch>
        </p:blipFill>
        <p:spPr>
          <a:xfrm flipH="1">
            <a:off x="4183290" y="2339164"/>
            <a:ext cx="715872" cy="736325"/>
          </a:xfrm>
          <a:prstGeom prst="rect">
            <a:avLst/>
          </a:prstGeom>
        </p:spPr>
      </p:pic>
      <p:pic>
        <p:nvPicPr>
          <p:cNvPr id="13" name="Imagen 12">
            <a:extLst>
              <a:ext uri="{FF2B5EF4-FFF2-40B4-BE49-F238E27FC236}">
                <a16:creationId xmlns:a16="http://schemas.microsoft.com/office/drawing/2014/main" xmlns="" id="{44BD9AF0-53F2-6D46-95C6-3908F5ABF612}"/>
              </a:ext>
            </a:extLst>
          </p:cNvPr>
          <p:cNvPicPr>
            <a:picLocks noChangeAspect="1"/>
          </p:cNvPicPr>
          <p:nvPr/>
        </p:nvPicPr>
        <p:blipFill>
          <a:blip r:embed="rId3"/>
          <a:stretch>
            <a:fillRect/>
          </a:stretch>
        </p:blipFill>
        <p:spPr>
          <a:xfrm flipH="1">
            <a:off x="4183290" y="3481307"/>
            <a:ext cx="715872" cy="695419"/>
          </a:xfrm>
          <a:prstGeom prst="rect">
            <a:avLst/>
          </a:prstGeom>
        </p:spPr>
      </p:pic>
      <p:pic>
        <p:nvPicPr>
          <p:cNvPr id="24" name="Imagen 23">
            <a:extLst>
              <a:ext uri="{FF2B5EF4-FFF2-40B4-BE49-F238E27FC236}">
                <a16:creationId xmlns:a16="http://schemas.microsoft.com/office/drawing/2014/main" xmlns="" id="{9E5365E7-15E9-B34F-8EAB-BCED18F65B22}"/>
              </a:ext>
            </a:extLst>
          </p:cNvPr>
          <p:cNvPicPr>
            <a:picLocks noChangeAspect="1"/>
          </p:cNvPicPr>
          <p:nvPr/>
        </p:nvPicPr>
        <p:blipFill>
          <a:blip r:embed="rId4"/>
          <a:stretch>
            <a:fillRect/>
          </a:stretch>
        </p:blipFill>
        <p:spPr>
          <a:xfrm>
            <a:off x="4154806" y="4915834"/>
            <a:ext cx="715872" cy="674964"/>
          </a:xfrm>
          <a:prstGeom prst="rect">
            <a:avLst/>
          </a:prstGeom>
        </p:spPr>
      </p:pic>
      <p:sp>
        <p:nvSpPr>
          <p:cNvPr id="21" name="CuadroTexto 20">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7</a:t>
            </a:r>
          </a:p>
        </p:txBody>
      </p:sp>
      <p:sp>
        <p:nvSpPr>
          <p:cNvPr id="19" name="Rectángulo 1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20" name="Imagen 19">
            <a:extLst>
              <a:ext uri="{FF2B5EF4-FFF2-40B4-BE49-F238E27FC236}">
                <a16:creationId xmlns:a16="http://schemas.microsoft.com/office/drawing/2014/main" xmlns="" id="{46CD6533-DCE1-8849-8669-F2FA7CAFFED7}"/>
              </a:ext>
            </a:extLst>
          </p:cNvPr>
          <p:cNvPicPr>
            <a:picLocks noChangeAspect="1"/>
          </p:cNvPicPr>
          <p:nvPr/>
        </p:nvPicPr>
        <p:blipFill rotWithShape="1">
          <a:blip r:embed="rId5"/>
          <a:srcRect l="30824" b="45307"/>
          <a:stretch/>
        </p:blipFill>
        <p:spPr>
          <a:xfrm flipH="1">
            <a:off x="-2" y="2443078"/>
            <a:ext cx="3613640" cy="4414921"/>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993283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xmlns="" id="{4CFEEB10-21BE-D549-8A99-674EA8600B06}"/>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4.</a:t>
            </a:r>
          </a:p>
        </p:txBody>
      </p:sp>
      <p:sp>
        <p:nvSpPr>
          <p:cNvPr id="13" name="Rectángulo 12">
            <a:extLst>
              <a:ext uri="{FF2B5EF4-FFF2-40B4-BE49-F238E27FC236}">
                <a16:creationId xmlns:a16="http://schemas.microsoft.com/office/drawing/2014/main" xmlns="" id="{84F74BB7-E729-FC46-A9CE-F88472D39A57}"/>
              </a:ext>
            </a:extLst>
          </p:cNvPr>
          <p:cNvSpPr/>
          <p:nvPr/>
        </p:nvSpPr>
        <p:spPr>
          <a:xfrm>
            <a:off x="2275085" y="1200838"/>
            <a:ext cx="3623869"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solidFill>
                  <a:prstClr val="white"/>
                </a:solidFill>
                <a:latin typeface="Arial" panose="020B0604020202020204" pitchFamily="34" charset="0"/>
                <a:cs typeface="Arial" panose="020B0604020202020204" pitchFamily="34" charset="0"/>
              </a:rPr>
              <a:t>¿Qué apoyo</a:t>
            </a:r>
          </a:p>
        </p:txBody>
      </p:sp>
      <p:sp>
        <p:nvSpPr>
          <p:cNvPr id="14" name="Rectángulo 13">
            <a:extLst>
              <a:ext uri="{FF2B5EF4-FFF2-40B4-BE49-F238E27FC236}">
                <a16:creationId xmlns:a16="http://schemas.microsoft.com/office/drawing/2014/main" xmlns="" id="{89DBD109-EA97-B24E-9DF7-69E9FFECE482}"/>
              </a:ext>
            </a:extLst>
          </p:cNvPr>
          <p:cNvSpPr/>
          <p:nvPr/>
        </p:nvSpPr>
        <p:spPr>
          <a:xfrm>
            <a:off x="2548101" y="1763939"/>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pueden recibir?</a:t>
            </a:r>
          </a:p>
        </p:txBody>
      </p:sp>
      <p:sp>
        <p:nvSpPr>
          <p:cNvPr id="24" name="CuadroTexto 23">
            <a:extLst>
              <a:ext uri="{FF2B5EF4-FFF2-40B4-BE49-F238E27FC236}">
                <a16:creationId xmlns:a16="http://schemas.microsoft.com/office/drawing/2014/main" xmlns="" id="{DA0A2E22-26EB-F044-8124-E31473D7F7D5}"/>
              </a:ext>
            </a:extLst>
          </p:cNvPr>
          <p:cNvSpPr txBox="1"/>
          <p:nvPr/>
        </p:nvSpPr>
        <p:spPr>
          <a:xfrm>
            <a:off x="604623" y="2447585"/>
            <a:ext cx="6780916" cy="4185761"/>
          </a:xfrm>
          <a:prstGeom prst="rect">
            <a:avLst/>
          </a:prstGeom>
          <a:noFill/>
        </p:spPr>
        <p:txBody>
          <a:bodyPr wrap="square" rtlCol="0">
            <a:spAutoFit/>
          </a:bodyPr>
          <a:lstStyle/>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Asesoría para trámites de constitución legal y cumplimiento de los requisitos de formalización.</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Orientación para la participación de la comunidad en el control social de los servicios y atención de peticiones, quejas y reclamos.</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Acompañamiento a los prestadores rurales en la solicitud y otorgamiento de subsidios.</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técnico para la implementación del marco tarifario vigente.</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para la formulación e implementación del plan de gestión.</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Orientación para el cumplimiento de requisitos técnicos y lineamientos de operación y mantenimiento.</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para el registro, reporte o actualización de la información.</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técnico en la planeación asociada a cada servicio.</a:t>
            </a:r>
          </a:p>
        </p:txBody>
      </p:sp>
      <p:pic>
        <p:nvPicPr>
          <p:cNvPr id="8" name="Imagen 7">
            <a:extLst>
              <a:ext uri="{FF2B5EF4-FFF2-40B4-BE49-F238E27FC236}">
                <a16:creationId xmlns:a16="http://schemas.microsoft.com/office/drawing/2014/main" xmlns="" id="{F5F40E78-8CD9-864C-B0B8-C457537A2E00}"/>
              </a:ext>
            </a:extLst>
          </p:cNvPr>
          <p:cNvPicPr>
            <a:picLocks noChangeAspect="1"/>
          </p:cNvPicPr>
          <p:nvPr/>
        </p:nvPicPr>
        <p:blipFill>
          <a:blip r:embed="rId2"/>
          <a:stretch>
            <a:fillRect/>
          </a:stretch>
        </p:blipFill>
        <p:spPr>
          <a:xfrm>
            <a:off x="7278601" y="1043521"/>
            <a:ext cx="4511439" cy="4341196"/>
          </a:xfrm>
          <a:prstGeom prst="rect">
            <a:avLst/>
          </a:prstGeom>
        </p:spPr>
      </p:pic>
      <p:sp>
        <p:nvSpPr>
          <p:cNvPr id="15" name="CuadroTexto 14">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8</a:t>
            </a:r>
          </a:p>
        </p:txBody>
      </p:sp>
      <p:sp>
        <p:nvSpPr>
          <p:cNvPr id="10" name="Rectángulo 9"/>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658261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36F04CE3-DAE7-B746-914B-DC77DF9E0C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53" y="-42202"/>
            <a:ext cx="12259105" cy="6942403"/>
          </a:xfrm>
          <a:prstGeom prst="rect">
            <a:avLst/>
          </a:prstGeom>
        </p:spPr>
      </p:pic>
      <p:sp>
        <p:nvSpPr>
          <p:cNvPr id="3" name="Elipse 2">
            <a:extLst>
              <a:ext uri="{FF2B5EF4-FFF2-40B4-BE49-F238E27FC236}">
                <a16:creationId xmlns:a16="http://schemas.microsoft.com/office/drawing/2014/main" xmlns="" id="{7EE9F34D-EAAB-9B4B-A7B7-C8CF9D796241}"/>
              </a:ext>
            </a:extLst>
          </p:cNvPr>
          <p:cNvSpPr/>
          <p:nvPr/>
        </p:nvSpPr>
        <p:spPr>
          <a:xfrm>
            <a:off x="5952888" y="732723"/>
            <a:ext cx="4124960" cy="412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 name="Imagen 4">
            <a:extLst>
              <a:ext uri="{FF2B5EF4-FFF2-40B4-BE49-F238E27FC236}">
                <a16:creationId xmlns:a16="http://schemas.microsoft.com/office/drawing/2014/main" xmlns="" id="{F8DF0B4E-1DAA-324C-B55F-F3E9F00726C0}"/>
              </a:ext>
            </a:extLst>
          </p:cNvPr>
          <p:cNvPicPr>
            <a:picLocks noChangeAspect="1"/>
          </p:cNvPicPr>
          <p:nvPr/>
        </p:nvPicPr>
        <p:blipFill>
          <a:blip r:embed="rId3"/>
          <a:stretch>
            <a:fillRect/>
          </a:stretch>
        </p:blipFill>
        <p:spPr>
          <a:xfrm>
            <a:off x="5852156" y="1047683"/>
            <a:ext cx="1047668" cy="910590"/>
          </a:xfrm>
          <a:prstGeom prst="rect">
            <a:avLst/>
          </a:prstGeom>
        </p:spPr>
      </p:pic>
      <p:pic>
        <p:nvPicPr>
          <p:cNvPr id="6" name="Imagen 5">
            <a:extLst>
              <a:ext uri="{FF2B5EF4-FFF2-40B4-BE49-F238E27FC236}">
                <a16:creationId xmlns:a16="http://schemas.microsoft.com/office/drawing/2014/main" xmlns="" id="{6C9CED34-5357-604C-85AD-1DE3C5B83153}"/>
              </a:ext>
            </a:extLst>
          </p:cNvPr>
          <p:cNvPicPr>
            <a:picLocks noChangeAspect="1"/>
          </p:cNvPicPr>
          <p:nvPr/>
        </p:nvPicPr>
        <p:blipFill>
          <a:blip r:embed="rId3"/>
          <a:stretch>
            <a:fillRect/>
          </a:stretch>
        </p:blipFill>
        <p:spPr>
          <a:xfrm rot="10800000">
            <a:off x="9130912" y="3689283"/>
            <a:ext cx="1047668" cy="910590"/>
          </a:xfrm>
          <a:prstGeom prst="rect">
            <a:avLst/>
          </a:prstGeom>
        </p:spPr>
      </p:pic>
      <p:sp>
        <p:nvSpPr>
          <p:cNvPr id="7" name="CuadroTexto 6">
            <a:extLst>
              <a:ext uri="{FF2B5EF4-FFF2-40B4-BE49-F238E27FC236}">
                <a16:creationId xmlns:a16="http://schemas.microsoft.com/office/drawing/2014/main" xmlns="" id="{45D204C3-F83F-FF48-A0C6-3BB725E85A0B}"/>
              </a:ext>
            </a:extLst>
          </p:cNvPr>
          <p:cNvSpPr txBox="1"/>
          <p:nvPr/>
        </p:nvSpPr>
        <p:spPr>
          <a:xfrm>
            <a:off x="6604875" y="1526057"/>
            <a:ext cx="2820986" cy="2800767"/>
          </a:xfrm>
          <a:prstGeom prst="rect">
            <a:avLst/>
          </a:prstGeom>
          <a:noFill/>
        </p:spPr>
        <p:txBody>
          <a:bodyPr wrap="square" rtlCol="0">
            <a:spAutoFit/>
          </a:bodyPr>
          <a:lstStyle/>
          <a:p>
            <a:pPr algn="ctr"/>
            <a:r>
              <a:rPr lang="es-CO" sz="1600" dirty="0">
                <a:solidFill>
                  <a:srgbClr val="004A84"/>
                </a:solidFill>
                <a:latin typeface="Arial" panose="020B0604020202020204" pitchFamily="34" charset="0"/>
                <a:cs typeface="Arial" panose="020B0604020202020204" pitchFamily="34" charset="0"/>
              </a:rPr>
              <a:t>Estos instrumentos de planeación son dinámicos y la reglamentación para su elaboración e implementación se encuentra en actualización, y en particular, la que determina el alcance de estos planes para las personas prestadoras que operan en zona rural.</a:t>
            </a:r>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2013804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F86299D4-114A-9D46-81B8-2C3B2BDBB16D}"/>
              </a:ext>
            </a:extLst>
          </p:cNvPr>
          <p:cNvPicPr>
            <a:picLocks noChangeAspect="1"/>
          </p:cNvPicPr>
          <p:nvPr/>
        </p:nvPicPr>
        <p:blipFill rotWithShape="1">
          <a:blip r:embed="rId2"/>
          <a:srcRect l="10951" b="55352"/>
          <a:stretch/>
        </p:blipFill>
        <p:spPr>
          <a:xfrm>
            <a:off x="0" y="2075487"/>
            <a:ext cx="6136054" cy="4784791"/>
          </a:xfrm>
          <a:prstGeom prst="rect">
            <a:avLst/>
          </a:prstGeom>
        </p:spPr>
      </p:pic>
      <p:sp>
        <p:nvSpPr>
          <p:cNvPr id="3" name="Rectángulo redondeado 2">
            <a:extLst>
              <a:ext uri="{FF2B5EF4-FFF2-40B4-BE49-F238E27FC236}">
                <a16:creationId xmlns:a16="http://schemas.microsoft.com/office/drawing/2014/main" xmlns="" id="{E18AD8B1-9890-AF40-91AE-554766194104}"/>
              </a:ext>
            </a:extLst>
          </p:cNvPr>
          <p:cNvSpPr/>
          <p:nvPr/>
        </p:nvSpPr>
        <p:spPr>
          <a:xfrm>
            <a:off x="3912576" y="2593674"/>
            <a:ext cx="7754815" cy="2804804"/>
          </a:xfrm>
          <a:prstGeom prst="round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CuadroTexto 3">
            <a:extLst>
              <a:ext uri="{FF2B5EF4-FFF2-40B4-BE49-F238E27FC236}">
                <a16:creationId xmlns:a16="http://schemas.microsoft.com/office/drawing/2014/main" xmlns="" id="{12C45131-2ADF-B343-8BDB-18AF7F4B20FA}"/>
              </a:ext>
            </a:extLst>
          </p:cNvPr>
          <p:cNvSpPr txBox="1"/>
          <p:nvPr/>
        </p:nvSpPr>
        <p:spPr>
          <a:xfrm>
            <a:off x="495754" y="654681"/>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5.</a:t>
            </a:r>
          </a:p>
        </p:txBody>
      </p:sp>
      <p:sp>
        <p:nvSpPr>
          <p:cNvPr id="5" name="Rectángulo 4">
            <a:extLst>
              <a:ext uri="{FF2B5EF4-FFF2-40B4-BE49-F238E27FC236}">
                <a16:creationId xmlns:a16="http://schemas.microsoft.com/office/drawing/2014/main" xmlns="" id="{860D1133-9C5A-FD49-875F-FFCC39DFF2AF}"/>
              </a:ext>
            </a:extLst>
          </p:cNvPr>
          <p:cNvSpPr/>
          <p:nvPr/>
        </p:nvSpPr>
        <p:spPr>
          <a:xfrm>
            <a:off x="1913722" y="1438209"/>
            <a:ext cx="7163825" cy="707887"/>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solidFill>
                  <a:prstClr val="white"/>
                </a:solidFill>
                <a:latin typeface="Arial" panose="020B0604020202020204" pitchFamily="34" charset="0"/>
                <a:cs typeface="Arial" panose="020B0604020202020204" pitchFamily="34" charset="0"/>
              </a:rPr>
              <a:t>Normatividad</a:t>
            </a:r>
          </a:p>
        </p:txBody>
      </p:sp>
      <p:sp>
        <p:nvSpPr>
          <p:cNvPr id="7" name="CuadroTexto 6">
            <a:extLst>
              <a:ext uri="{FF2B5EF4-FFF2-40B4-BE49-F238E27FC236}">
                <a16:creationId xmlns:a16="http://schemas.microsoft.com/office/drawing/2014/main" xmlns="" id="{FA12A6F9-89D8-E842-A823-1A1615BE1169}"/>
              </a:ext>
            </a:extLst>
          </p:cNvPr>
          <p:cNvSpPr txBox="1"/>
          <p:nvPr/>
        </p:nvSpPr>
        <p:spPr>
          <a:xfrm>
            <a:off x="4140264" y="2950011"/>
            <a:ext cx="7385538" cy="2031325"/>
          </a:xfrm>
          <a:prstGeom prst="rect">
            <a:avLst/>
          </a:prstGeom>
          <a:noFill/>
        </p:spPr>
        <p:txBody>
          <a:bodyPr wrap="square" rtlCol="0">
            <a:spAutoFit/>
          </a:bodyPr>
          <a:lstStyle/>
          <a:p>
            <a:pPr marL="285750" indent="-285750">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Ley 142 de 1994 y los decretos y resoluciones que han reglamentado la prestación de los servicios de acueducto, alcantarillado y aseo.</a:t>
            </a:r>
          </a:p>
          <a:p>
            <a:pPr marL="285750" indent="-285750">
              <a:buClr>
                <a:srgbClr val="BF124E"/>
              </a:buClr>
              <a:buFont typeface="Arial" panose="020B0604020202020204" pitchFamily="34" charset="0"/>
              <a:buChar char="•"/>
            </a:pPr>
            <a:endParaRPr lang="es-CO" dirty="0">
              <a:solidFill>
                <a:srgbClr val="004A84"/>
              </a:solidFill>
              <a:latin typeface="Arial" panose="020B0604020202020204" pitchFamily="34" charset="0"/>
              <a:cs typeface="Arial" panose="020B0604020202020204" pitchFamily="34" charset="0"/>
            </a:endParaRPr>
          </a:p>
          <a:p>
            <a:pPr marL="285750" indent="-285750">
              <a:buClr>
                <a:srgbClr val="BF124E"/>
              </a:buClr>
              <a:buFont typeface="Arial" panose="020B0604020202020204" pitchFamily="34" charset="0"/>
              <a:buChar char="•"/>
            </a:pPr>
            <a:r>
              <a:rPr lang="es-CO" dirty="0">
                <a:solidFill>
                  <a:srgbClr val="004A84"/>
                </a:solidFill>
                <a:latin typeface="Arial" panose="020B0604020202020204" pitchFamily="34" charset="0"/>
                <a:cs typeface="Arial" panose="020B0604020202020204" pitchFamily="34" charset="0"/>
              </a:rPr>
              <a:t>Decreto 1898 de 2016 (Esquemas Diferenciales Rurales) modificado por Decreto 1688 de 2020 (reglamentación parcial de la Ley 1955 de 2019 y modificaciones al Decreto 1898 de 2016).</a:t>
            </a:r>
          </a:p>
        </p:txBody>
      </p:sp>
      <p:sp>
        <p:nvSpPr>
          <p:cNvPr id="8" name="CuadroTexto 7">
            <a:extLst>
              <a:ext uri="{FF2B5EF4-FFF2-40B4-BE49-F238E27FC236}">
                <a16:creationId xmlns:a16="http://schemas.microsoft.com/office/drawing/2014/main" xmlns="" id="{B71B0507-BE79-C642-805A-993FAA6BFF79}"/>
              </a:ext>
            </a:extLst>
          </p:cNvPr>
          <p:cNvSpPr txBox="1"/>
          <p:nvPr/>
        </p:nvSpPr>
        <p:spPr>
          <a:xfrm>
            <a:off x="9215919" y="233884"/>
            <a:ext cx="2693949"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Técnico  |    </a:t>
            </a:r>
            <a:r>
              <a:rPr lang="es-CO" sz="1500" b="1" dirty="0">
                <a:solidFill>
                  <a:srgbClr val="3366CC"/>
                </a:solidFill>
                <a:latin typeface="Arial" panose="020B0604020202020204" pitchFamily="34" charset="0"/>
                <a:cs typeface="Arial" panose="020B0604020202020204" pitchFamily="34" charset="0"/>
              </a:rPr>
              <a:t>10</a:t>
            </a:r>
          </a:p>
        </p:txBody>
      </p:sp>
      <p:sp>
        <p:nvSpPr>
          <p:cNvPr id="9" name="Rectángulo 8">
            <a:extLst>
              <a:ext uri="{FF2B5EF4-FFF2-40B4-BE49-F238E27FC236}">
                <a16:creationId xmlns:a16="http://schemas.microsoft.com/office/drawing/2014/main" xmlns="" id="{7B65C64E-BBD4-3043-BFD3-7E0BE133CFE8}"/>
              </a:ext>
            </a:extLst>
          </p:cNvPr>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2404209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xmlns="" id="{8040E50B-F5DF-534B-926C-CF1EEF43C261}"/>
              </a:ext>
            </a:extLst>
          </p:cNvPr>
          <p:cNvSpPr/>
          <p:nvPr/>
        </p:nvSpPr>
        <p:spPr>
          <a:xfrm>
            <a:off x="5925136" y="1420790"/>
            <a:ext cx="5577754" cy="660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solidFill>
                  <a:srgbClr val="3772FF"/>
                </a:solidFill>
                <a:latin typeface="Arial" panose="020B0604020202020204" pitchFamily="34" charset="0"/>
                <a:cs typeface="Arial" panose="020B0604020202020204" pitchFamily="34" charset="0"/>
              </a:rPr>
              <a:t>¿Dónde puedo obtener</a:t>
            </a:r>
          </a:p>
        </p:txBody>
      </p:sp>
      <p:sp>
        <p:nvSpPr>
          <p:cNvPr id="27" name="Rectángulo 26">
            <a:extLst>
              <a:ext uri="{FF2B5EF4-FFF2-40B4-BE49-F238E27FC236}">
                <a16:creationId xmlns:a16="http://schemas.microsoft.com/office/drawing/2014/main" xmlns="" id="{83593F63-481E-2347-8BA4-E0B8060D8711}"/>
              </a:ext>
            </a:extLst>
          </p:cNvPr>
          <p:cNvSpPr/>
          <p:nvPr/>
        </p:nvSpPr>
        <p:spPr>
          <a:xfrm>
            <a:off x="6290507" y="2081754"/>
            <a:ext cx="3136146" cy="400110"/>
          </a:xfrm>
          <a:prstGeom prst="rect">
            <a:avLst/>
          </a:prstGeom>
        </p:spPr>
        <p:txBody>
          <a:bodyPr wrap="square">
            <a:spAutoFit/>
          </a:bodyPr>
          <a:lstStyle/>
          <a:p>
            <a:r>
              <a:rPr lang="es-CO" sz="2000" dirty="0">
                <a:solidFill>
                  <a:schemeClr val="bg1"/>
                </a:solidFill>
                <a:latin typeface="Arial" panose="020B0604020202020204" pitchFamily="34" charset="0"/>
                <a:cs typeface="Arial" panose="020B0604020202020204" pitchFamily="34" charset="0"/>
              </a:rPr>
              <a:t>Mayor información?</a:t>
            </a:r>
          </a:p>
        </p:txBody>
      </p:sp>
      <p:pic>
        <p:nvPicPr>
          <p:cNvPr id="6" name="Imagen 5">
            <a:extLst>
              <a:ext uri="{FF2B5EF4-FFF2-40B4-BE49-F238E27FC236}">
                <a16:creationId xmlns:a16="http://schemas.microsoft.com/office/drawing/2014/main" xmlns="" id="{744B3953-C8F3-B548-8458-7C5D1EB4EBC2}"/>
              </a:ext>
            </a:extLst>
          </p:cNvPr>
          <p:cNvPicPr>
            <a:picLocks noChangeAspect="1"/>
          </p:cNvPicPr>
          <p:nvPr/>
        </p:nvPicPr>
        <p:blipFill>
          <a:blip r:embed="rId2"/>
          <a:stretch>
            <a:fillRect/>
          </a:stretch>
        </p:blipFill>
        <p:spPr>
          <a:xfrm>
            <a:off x="5495635" y="2411511"/>
            <a:ext cx="5837788" cy="1872498"/>
          </a:xfrm>
          <a:prstGeom prst="rect">
            <a:avLst/>
          </a:prstGeom>
        </p:spPr>
      </p:pic>
      <p:sp>
        <p:nvSpPr>
          <p:cNvPr id="7" name="CuadroTexto 6">
            <a:extLst>
              <a:ext uri="{FF2B5EF4-FFF2-40B4-BE49-F238E27FC236}">
                <a16:creationId xmlns:a16="http://schemas.microsoft.com/office/drawing/2014/main" xmlns="" id="{5E54FEEC-E399-454F-9516-6D0434E17C2F}"/>
              </a:ext>
            </a:extLst>
          </p:cNvPr>
          <p:cNvSpPr txBox="1"/>
          <p:nvPr/>
        </p:nvSpPr>
        <p:spPr>
          <a:xfrm>
            <a:off x="5925136" y="4159558"/>
            <a:ext cx="5067807" cy="646331"/>
          </a:xfrm>
          <a:prstGeom prst="rect">
            <a:avLst/>
          </a:prstGeom>
          <a:noFill/>
        </p:spPr>
        <p:txBody>
          <a:bodyPr wrap="square" rtlCol="0">
            <a:spAutoFit/>
          </a:bodyPr>
          <a:lstStyle/>
          <a:p>
            <a:pPr algn="ctr"/>
            <a:r>
              <a:rPr lang="es-CO" dirty="0">
                <a:solidFill>
                  <a:schemeClr val="bg1"/>
                </a:solidFill>
                <a:latin typeface="Arial" panose="020B0604020202020204" pitchFamily="34" charset="0"/>
                <a:cs typeface="Arial" panose="020B0604020202020204" pitchFamily="34" charset="0"/>
              </a:rPr>
              <a:t>Página de la Gobernación o municipio y Planes Departamentales de Agua, PDA</a:t>
            </a:r>
          </a:p>
        </p:txBody>
      </p:sp>
      <p:sp>
        <p:nvSpPr>
          <p:cNvPr id="18" name="CuadroTexto 17">
            <a:extLst>
              <a:ext uri="{FF2B5EF4-FFF2-40B4-BE49-F238E27FC236}">
                <a16:creationId xmlns:a16="http://schemas.microsoft.com/office/drawing/2014/main" xmlns="" id="{F86E3D02-9678-BA4A-B61A-1FF8C4731E21}"/>
              </a:ext>
            </a:extLst>
          </p:cNvPr>
          <p:cNvSpPr txBox="1"/>
          <p:nvPr/>
        </p:nvSpPr>
        <p:spPr>
          <a:xfrm>
            <a:off x="4530860" y="920820"/>
            <a:ext cx="1719843" cy="1938992"/>
          </a:xfrm>
          <a:prstGeom prst="rect">
            <a:avLst/>
          </a:prstGeom>
          <a:noFill/>
        </p:spPr>
        <p:txBody>
          <a:bodyPr wrap="square" rtlCol="0">
            <a:spAutoFit/>
          </a:bodyPr>
          <a:lstStyle/>
          <a:p>
            <a:r>
              <a:rPr lang="es-CO" sz="12000" b="1" dirty="0">
                <a:solidFill>
                  <a:schemeClr val="bg1"/>
                </a:solidFill>
                <a:latin typeface="Arial" panose="020B0604020202020204" pitchFamily="34" charset="0"/>
                <a:cs typeface="Arial" panose="020B0604020202020204" pitchFamily="34" charset="0"/>
              </a:rPr>
              <a:t>6.</a:t>
            </a:r>
          </a:p>
        </p:txBody>
      </p:sp>
      <p:pic>
        <p:nvPicPr>
          <p:cNvPr id="15" name="Imagen 14">
            <a:extLst>
              <a:ext uri="{FF2B5EF4-FFF2-40B4-BE49-F238E27FC236}">
                <a16:creationId xmlns:a16="http://schemas.microsoft.com/office/drawing/2014/main" xmlns="" id="{2A7036C2-A523-B849-9C78-E9C8F752C4CD}"/>
              </a:ext>
            </a:extLst>
          </p:cNvPr>
          <p:cNvPicPr>
            <a:picLocks noChangeAspect="1"/>
          </p:cNvPicPr>
          <p:nvPr/>
        </p:nvPicPr>
        <p:blipFill>
          <a:blip r:embed="rId3"/>
          <a:stretch>
            <a:fillRect/>
          </a:stretch>
        </p:blipFill>
        <p:spPr>
          <a:xfrm>
            <a:off x="181894" y="920820"/>
            <a:ext cx="5313741" cy="5923838"/>
          </a:xfrm>
          <a:prstGeom prst="rect">
            <a:avLst/>
          </a:prstGeom>
        </p:spPr>
      </p:pic>
      <p:sp>
        <p:nvSpPr>
          <p:cNvPr id="16" name="CuadroTexto 15">
            <a:extLst>
              <a:ext uri="{FF2B5EF4-FFF2-40B4-BE49-F238E27FC236}">
                <a16:creationId xmlns:a16="http://schemas.microsoft.com/office/drawing/2014/main" xmlns="" id="{20777113-3BA5-B248-B808-3772D9902875}"/>
              </a:ext>
            </a:extLst>
          </p:cNvPr>
          <p:cNvSpPr txBox="1"/>
          <p:nvPr/>
        </p:nvSpPr>
        <p:spPr>
          <a:xfrm>
            <a:off x="9829800" y="233884"/>
            <a:ext cx="2080068" cy="323165"/>
          </a:xfrm>
          <a:prstGeom prst="rect">
            <a:avLst/>
          </a:prstGeom>
          <a:noFill/>
        </p:spPr>
        <p:txBody>
          <a:bodyPr wrap="square" rtlCol="0">
            <a:spAutoFit/>
          </a:bodyPr>
          <a:lstStyle/>
          <a:p>
            <a:pPr algn="r"/>
            <a:r>
              <a:rPr lang="es-CO" sz="1500" smtClean="0">
                <a:solidFill>
                  <a:schemeClr val="bg1"/>
                </a:solidFill>
                <a:latin typeface="Arial" panose="020B0604020202020204" pitchFamily="34" charset="0"/>
                <a:cs typeface="Arial" panose="020B0604020202020204" pitchFamily="34" charset="0"/>
              </a:rPr>
              <a:t>Nivel </a:t>
            </a:r>
            <a:r>
              <a:rPr lang="es-CO" sz="1500" smtClean="0">
                <a:solidFill>
                  <a:schemeClr val="bg1"/>
                </a:solidFill>
                <a:latin typeface="Arial" panose="020B0604020202020204" pitchFamily="34" charset="0"/>
                <a:cs typeface="Arial" panose="020B0604020202020204" pitchFamily="34" charset="0"/>
              </a:rPr>
              <a:t>Técnico    </a:t>
            </a:r>
            <a:r>
              <a:rPr lang="es-CO" sz="1500" dirty="0">
                <a:solidFill>
                  <a:schemeClr val="bg1"/>
                </a:solidFill>
                <a:latin typeface="Arial" panose="020B0604020202020204" pitchFamily="34" charset="0"/>
                <a:cs typeface="Arial" panose="020B0604020202020204" pitchFamily="34" charset="0"/>
              </a:rPr>
              <a:t>|    </a:t>
            </a:r>
            <a:r>
              <a:rPr lang="es-CO" sz="1500" b="1" dirty="0">
                <a:solidFill>
                  <a:schemeClr val="bg1"/>
                </a:solidFill>
                <a:latin typeface="Arial" panose="020B0604020202020204" pitchFamily="34" charset="0"/>
                <a:cs typeface="Arial" panose="020B0604020202020204" pitchFamily="34" charset="0"/>
              </a:rPr>
              <a:t>11</a:t>
            </a:r>
          </a:p>
        </p:txBody>
      </p:sp>
      <p:sp>
        <p:nvSpPr>
          <p:cNvPr id="17" name="Rectángulo 16"/>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sp>
        <p:nvSpPr>
          <p:cNvPr id="20" name="Rectángulo 19">
            <a:extLst>
              <a:ext uri="{FF2B5EF4-FFF2-40B4-BE49-F238E27FC236}">
                <a16:creationId xmlns:a16="http://schemas.microsoft.com/office/drawing/2014/main" xmlns="" id="{038FF063-4F11-034E-800F-A904B2C3E09A}"/>
              </a:ext>
            </a:extLst>
          </p:cNvPr>
          <p:cNvSpPr/>
          <p:nvPr/>
        </p:nvSpPr>
        <p:spPr>
          <a:xfrm>
            <a:off x="5251923" y="4887436"/>
            <a:ext cx="6414232" cy="646331"/>
          </a:xfrm>
          <a:prstGeom prst="rect">
            <a:avLst/>
          </a:prstGeom>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b="1" dirty="0">
                <a:solidFill>
                  <a:prstClr val="white"/>
                </a:solidFill>
                <a:latin typeface="Arial" panose="020B0604020202020204" pitchFamily="34" charset="0"/>
                <a:cs typeface="Arial" panose="020B0604020202020204" pitchFamily="34" charset="0"/>
              </a:rPr>
              <a:t>Desde el MVCT seguiremos trabajando para divulgar adecuadamente la política pública y su implementación.</a:t>
            </a:r>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8420333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TotalTime>
  <Words>1002</Words>
  <Application>Microsoft Office PowerPoint</Application>
  <PresentationFormat>Panorámica</PresentationFormat>
  <Paragraphs>123</Paragraphs>
  <Slides>13</Slides>
  <Notes>1</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13</vt:i4>
      </vt:variant>
    </vt:vector>
  </HeadingPairs>
  <TitlesOfParts>
    <vt:vector size="19" baseType="lpstr">
      <vt:lpstr>Arial</vt:lpstr>
      <vt:lpstr>Calibri</vt:lpstr>
      <vt:lpstr>Calibri Light</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carreño</dc:creator>
  <cp:lastModifiedBy>HP</cp:lastModifiedBy>
  <cp:revision>69</cp:revision>
  <dcterms:created xsi:type="dcterms:W3CDTF">2021-03-29T03:32:09Z</dcterms:created>
  <dcterms:modified xsi:type="dcterms:W3CDTF">2021-10-20T16:28:26Z</dcterms:modified>
</cp:coreProperties>
</file>