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81" r:id="rId2"/>
    <p:sldId id="282" r:id="rId3"/>
    <p:sldId id="272" r:id="rId4"/>
    <p:sldId id="271" r:id="rId5"/>
    <p:sldId id="278" r:id="rId6"/>
    <p:sldId id="268" r:id="rId7"/>
    <p:sldId id="259" r:id="rId8"/>
    <p:sldId id="274" r:id="rId9"/>
    <p:sldId id="280" r:id="rId10"/>
    <p:sldId id="264" r:id="rId11"/>
    <p:sldId id="263" r:id="rId12"/>
    <p:sldId id="275" r:id="rId13"/>
    <p:sldId id="277" r:id="rId14"/>
    <p:sldId id="276" r:id="rId15"/>
    <p:sldId id="273" r:id="rId1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4AD"/>
    <a:srgbClr val="004A84"/>
    <a:srgbClr val="BF124E"/>
    <a:srgbClr val="E2ECFD"/>
    <a:srgbClr val="3772FF"/>
    <a:srgbClr val="3E5D99"/>
    <a:srgbClr val="33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4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37E34F-D0F1-9644-BC30-BFAD8D18563D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987BE-A029-3246-BDB3-7E10CA52236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41291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C987BE-A029-3246-BDB3-7E10CA52236E}" type="slidenum">
              <a:rPr lang="es-CO" smtClean="0">
                <a:solidFill>
                  <a:prstClr val="black"/>
                </a:solidFill>
              </a:rPr>
              <a:pPr/>
              <a:t>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62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18DF24-1E07-6B4C-B77D-62EA325D6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1810C1-B2D5-5C46-8A3B-286ACB0A82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C60DA-65CF-A440-BB38-C8FBFC498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C471FB-C911-F74D-A856-FA4E03F9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639993-085F-6D4B-9451-29AC58BD3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4374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191A9-7181-A44C-948F-08B9C0D9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62271B-1064-1F47-B1A4-8F92082F0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EA101-DCA0-F14F-AD15-B9B7D5C0A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A183E0-D8B2-174D-898A-24BE5D23D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FD1D79-ECCB-9C43-A2EE-E9C7A4E3C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3305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BA94A-D4CE-314F-9CD6-16F11A4C1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32F5A6-9A6C-4B4F-8B5C-06374D016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18F7AD-60AB-BA49-8479-883B3DAC7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0B5690-3302-6645-A345-31AA148A2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450C62-6B57-044B-88ED-1B71031ED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2538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F6B00-3AC7-784B-AF7C-BDEE28AF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FAD329C-9EC5-844F-AF7A-EB7F1A2F5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07B8562-E4C3-8F4E-AD04-508E9C84B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EDF222-BD00-4B40-81C0-2F1F18C0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C2F72-DA95-6D4E-8825-943F639E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39C955-B50D-CE45-982A-8B27DF675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9729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014B9F-9878-424A-8880-46ADDB21A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20FDC8-A4C4-814A-807F-9DA810381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5E51EA-DD4F-F64B-BE83-DCD4BB47D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BF12B0-AB95-964B-9F16-EEE221815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0E1ECEA-E48C-0745-85B1-FB7A62EDB4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E09DC7-106C-7743-91A9-64DB4402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C97728B-B70E-7842-BF3D-3E97341C2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943CEB-559D-5445-B831-8D15E7AC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10032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198051-EFE9-3841-BF5F-4348C80B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DFCE890-840B-ED4C-8D77-FB935B065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061E847-30CA-074B-AC15-907889E4A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DE468EC-9580-7245-B948-E098371E0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64607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C8818B-54EB-494A-B335-B4166FF1B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625AD2-423C-A147-B3C1-A9DE7C64D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BA1972-D73A-AD44-A1BA-B6A6D99CA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683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633E8-DDD5-B944-8E0C-A8549C5A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561FC4-8CF9-0444-B966-8B4A89A37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5BF349D-EDFC-AC4F-873C-A98E7BE86C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A86BDF7-9BE9-2E40-86CE-2C9F03F10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22FE44-71C8-5247-9FF0-45050B94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89DC72A-4E03-2547-9F00-92DF77277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323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40560-8B57-EF4D-95D7-A74472C41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99725A2-B56E-254E-AF2A-6408B14F8B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8196A29-F242-B347-8AC8-739A3F3CC7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EDDC7D-B8C0-BB4C-A7B5-0646B987C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AC9B4F-44C0-464A-A41D-B54D59582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E43D54E-DCB0-E144-9222-38A54304E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5172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33156-9AFF-814A-BE47-B03774F10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7B2A662-2D61-BB4E-95A1-7915A41937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BB1079-DBFD-7049-9BEA-C1E069EB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EFC96-8CEF-A747-B011-73C4D7D6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6364E1-39CA-D543-B3FF-FC4CEE04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2800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A4D1B4-7E7C-3849-BAE4-D3CFB8BD1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D94B527-9268-C149-B10C-DE269DBBBD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425C1E-55B4-D641-8D7F-CEB834627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BFA048-EA53-7E4E-A24D-7E08313D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9C84597-CE14-F145-950F-476628DAC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7153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908B6C-081F-1844-B511-8523C3834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EB5399-00F3-E740-B152-9DB0E4F9E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9E146D-EBD5-4547-A080-94DC02258C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26B25-6B78-304B-8A1E-3505804F0282}" type="datetimeFigureOut">
              <a:rPr lang="es-CO" smtClean="0"/>
              <a:t>20/10/21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06627F-6D1A-194B-A759-F2DD92D358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3E65C-2A80-2B41-BF9F-47670AE76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BAF72-868E-C84D-8C3F-29385894955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900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7360024" y="-512"/>
            <a:ext cx="4832887" cy="6859025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sp>
        <p:nvSpPr>
          <p:cNvPr id="6" name="Rectángulo 5"/>
          <p:cNvSpPr/>
          <p:nvPr/>
        </p:nvSpPr>
        <p:spPr>
          <a:xfrm>
            <a:off x="-911" y="-512"/>
            <a:ext cx="7558158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0"/>
          <a:stretch/>
        </p:blipFill>
        <p:spPr>
          <a:xfrm>
            <a:off x="3625766" y="2275135"/>
            <a:ext cx="8073175" cy="230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60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-912" y="-1025"/>
            <a:ext cx="12192911" cy="6859025"/>
          </a:xfrm>
          <a:prstGeom prst="rect">
            <a:avLst/>
          </a:prstGeom>
          <a:solidFill>
            <a:srgbClr val="034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_tradnl" sz="260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274" y="72973"/>
            <a:ext cx="6548251" cy="1722458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940207" y="4712677"/>
            <a:ext cx="7034416" cy="0"/>
          </a:xfrm>
          <a:prstGeom prst="line">
            <a:avLst/>
          </a:prstGeom>
          <a:ln w="38100">
            <a:solidFill>
              <a:srgbClr val="65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940207" y="4862146"/>
            <a:ext cx="470744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Jose</a:t>
            </a:r>
            <a:r>
              <a:rPr lang="es-CO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Luis Acero Vergel</a:t>
            </a:r>
          </a:p>
          <a:p>
            <a:r>
              <a:rPr lang="es-CO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Viceministro de Agua y Saneamiento Básico</a:t>
            </a: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O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 31, 2021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" t="27846" r="4831" b="28585"/>
          <a:stretch/>
        </p:blipFill>
        <p:spPr>
          <a:xfrm>
            <a:off x="10058400" y="5630897"/>
            <a:ext cx="1811215" cy="901787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940206" y="2284558"/>
            <a:ext cx="77692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  <a:p>
            <a:r>
              <a:rPr lang="es-CO" sz="20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prestación de los servicios de agua potable y saneamiento básico en zonas rurales.</a:t>
            </a:r>
          </a:p>
          <a:p>
            <a:endParaRPr lang="es-CO" sz="4000" b="1" dirty="0">
              <a:solidFill>
                <a:srgbClr val="E2ECF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42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5A1FCB76-B32F-5C4E-AE97-B1ABEE675DED}"/>
              </a:ext>
            </a:extLst>
          </p:cNvPr>
          <p:cNvSpPr txBox="1"/>
          <p:nvPr/>
        </p:nvSpPr>
        <p:spPr>
          <a:xfrm>
            <a:off x="5495636" y="1348995"/>
            <a:ext cx="621690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  <a:p>
            <a:r>
              <a:rPr lang="es-CO" sz="2800" b="1" dirty="0">
                <a:solidFill>
                  <a:srgbClr val="E2ECF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proyectos de agua potable y saneamiento en zonas rurales.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3403574-8EC5-D643-9456-57F3799B8B86}"/>
              </a:ext>
            </a:extLst>
          </p:cNvPr>
          <p:cNvSpPr txBox="1"/>
          <p:nvPr/>
        </p:nvSpPr>
        <p:spPr>
          <a:xfrm>
            <a:off x="5567554" y="3234835"/>
            <a:ext cx="61449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Ministerio de Vivienda, Ciudad y Territorio trabaja para cerrar las brechas existentes entre las zonas urbanas y rurales en el acceso al agua potable  y al saneamiento básico para mejorar las condiciones de vida de la población rural.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8CEB1F-D5B5-F448-B221-336D2A5E5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0" y="1049675"/>
            <a:ext cx="5001120" cy="492702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0" y="233884"/>
            <a:ext cx="5495636" cy="516129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1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54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CF9551B-D2DD-DD4D-A617-30D95DECCD3A}"/>
              </a:ext>
            </a:extLst>
          </p:cNvPr>
          <p:cNvSpPr/>
          <p:nvPr/>
        </p:nvSpPr>
        <p:spPr>
          <a:xfrm>
            <a:off x="0" y="5163779"/>
            <a:ext cx="12192000" cy="1694221"/>
          </a:xfrm>
          <a:prstGeom prst="rect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E6A7774-61D4-BE47-996B-3F1887989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181" y="1717202"/>
            <a:ext cx="9988895" cy="220818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D1397EE-94D5-BE47-B46C-59AB905F9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6595" y="1694221"/>
            <a:ext cx="1428750" cy="185845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2F5E9EC8-E822-044A-A5E2-99E42521791C}"/>
              </a:ext>
            </a:extLst>
          </p:cNvPr>
          <p:cNvSpPr txBox="1"/>
          <p:nvPr/>
        </p:nvSpPr>
        <p:spPr>
          <a:xfrm>
            <a:off x="3118262" y="998122"/>
            <a:ext cx="5955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32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C5E6C87-9974-844A-9F35-F6B356FE967A}"/>
              </a:ext>
            </a:extLst>
          </p:cNvPr>
          <p:cNvSpPr txBox="1"/>
          <p:nvPr/>
        </p:nvSpPr>
        <p:spPr>
          <a:xfrm>
            <a:off x="1634591" y="263615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SINAS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0334F6A-760A-A448-B9F1-F3B74E78BD9A}"/>
              </a:ext>
            </a:extLst>
          </p:cNvPr>
          <p:cNvSpPr txBox="1"/>
          <p:nvPr/>
        </p:nvSpPr>
        <p:spPr>
          <a:xfrm>
            <a:off x="3129405" y="264569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SIASAR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AD989DD-650A-B843-9EC8-39B3946722FC}"/>
              </a:ext>
            </a:extLst>
          </p:cNvPr>
          <p:cNvSpPr txBox="1"/>
          <p:nvPr/>
        </p:nvSpPr>
        <p:spPr>
          <a:xfrm>
            <a:off x="6233644" y="2598597"/>
            <a:ext cx="1207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Formalización</a:t>
            </a:r>
          </a:p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prestadores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116CDFF-89D4-4F49-890A-4EA908D3142B}"/>
              </a:ext>
            </a:extLst>
          </p:cNvPr>
          <p:cNvSpPr txBox="1"/>
          <p:nvPr/>
        </p:nvSpPr>
        <p:spPr>
          <a:xfrm>
            <a:off x="4627111" y="2444517"/>
            <a:ext cx="1292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Asistencia técnica y fortalecimiento comunitario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78D5D07-8C22-D84A-8EFA-577BF2E2D070}"/>
              </a:ext>
            </a:extLst>
          </p:cNvPr>
          <p:cNvSpPr txBox="1"/>
          <p:nvPr/>
        </p:nvSpPr>
        <p:spPr>
          <a:xfrm>
            <a:off x="7990836" y="2608454"/>
            <a:ext cx="928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1A885B2-E159-104E-BE55-4A5FDBAC83C4}"/>
              </a:ext>
            </a:extLst>
          </p:cNvPr>
          <p:cNvSpPr txBox="1"/>
          <p:nvPr/>
        </p:nvSpPr>
        <p:spPr>
          <a:xfrm>
            <a:off x="9420914" y="2608454"/>
            <a:ext cx="122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Estructuración de proyectos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2D1CDC4-A579-984F-9D3E-59B5D1E9526E}"/>
              </a:ext>
            </a:extLst>
          </p:cNvPr>
          <p:cNvSpPr txBox="1"/>
          <p:nvPr/>
        </p:nvSpPr>
        <p:spPr>
          <a:xfrm>
            <a:off x="1877352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0914BEC-0B9F-674F-8E74-779D0C5AA1E6}"/>
              </a:ext>
            </a:extLst>
          </p:cNvPr>
          <p:cNvSpPr txBox="1"/>
          <p:nvPr/>
        </p:nvSpPr>
        <p:spPr>
          <a:xfrm>
            <a:off x="3487667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A54C2D0-0C04-AD4A-8762-5BCA6307DC89}"/>
              </a:ext>
            </a:extLst>
          </p:cNvPr>
          <p:cNvSpPr txBox="1"/>
          <p:nvPr/>
        </p:nvSpPr>
        <p:spPr>
          <a:xfrm>
            <a:off x="6692114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94BB6D9-BE73-1945-83EA-218E7270E52D}"/>
              </a:ext>
            </a:extLst>
          </p:cNvPr>
          <p:cNvSpPr txBox="1"/>
          <p:nvPr/>
        </p:nvSpPr>
        <p:spPr>
          <a:xfrm>
            <a:off x="8289822" y="182880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246586E-E62A-E142-A04A-F5C7329DBB00}"/>
              </a:ext>
            </a:extLst>
          </p:cNvPr>
          <p:cNvSpPr txBox="1"/>
          <p:nvPr/>
        </p:nvSpPr>
        <p:spPr>
          <a:xfrm>
            <a:off x="5088028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73FFF06-4C3F-AE43-BEA9-2A0DAD53ABA2}"/>
              </a:ext>
            </a:extLst>
          </p:cNvPr>
          <p:cNvSpPr txBox="1"/>
          <p:nvPr/>
        </p:nvSpPr>
        <p:spPr>
          <a:xfrm>
            <a:off x="9880376" y="192498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600" b="1" dirty="0">
                <a:solidFill>
                  <a:srgbClr val="3D5D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  <p:sp>
        <p:nvSpPr>
          <p:cNvPr id="27" name="Redondear rectángulo de esquina del mismo lado 26">
            <a:extLst>
              <a:ext uri="{FF2B5EF4-FFF2-40B4-BE49-F238E27FC236}">
                <a16:creationId xmlns:a16="http://schemas.microsoft.com/office/drawing/2014/main" id="{D761A4CD-4AB0-684C-97BD-A38AC8E4226E}"/>
              </a:ext>
            </a:extLst>
          </p:cNvPr>
          <p:cNvSpPr/>
          <p:nvPr/>
        </p:nvSpPr>
        <p:spPr>
          <a:xfrm rot="5400000">
            <a:off x="4922782" y="-738458"/>
            <a:ext cx="1405474" cy="11248106"/>
          </a:xfrm>
          <a:prstGeom prst="round2Same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89914554-885A-964A-A3EC-F80673B5960C}"/>
              </a:ext>
            </a:extLst>
          </p:cNvPr>
          <p:cNvSpPr txBox="1"/>
          <p:nvPr/>
        </p:nvSpPr>
        <p:spPr>
          <a:xfrm>
            <a:off x="1778133" y="4369384"/>
            <a:ext cx="9127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política pública de agua y saneamiento básico 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las zonas rurales parte de la estrategia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esquemas diferenciales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a través de </a:t>
            </a:r>
            <a:r>
              <a:rPr lang="es-CO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 temáticas principales</a:t>
            </a:r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podremos comprenderlo integralmente.</a:t>
            </a:r>
          </a:p>
        </p:txBody>
      </p:sp>
    </p:spTree>
    <p:extLst>
      <p:ext uri="{BB962C8B-B14F-4D97-AF65-F5344CB8AC3E}">
        <p14:creationId xmlns:p14="http://schemas.microsoft.com/office/powerpoint/2010/main" val="2965450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465760" y="93473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509679" y="1044217"/>
            <a:ext cx="4597004" cy="1121619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busca la gestión social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1799182" y="2165836"/>
            <a:ext cx="4484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proyectos de agua potable y saneamiento en zonas rurales?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DC19543-C683-0C49-9958-56660A513383}"/>
              </a:ext>
            </a:extLst>
          </p:cNvPr>
          <p:cNvSpPr txBox="1"/>
          <p:nvPr/>
        </p:nvSpPr>
        <p:spPr>
          <a:xfrm>
            <a:off x="1090959" y="3429000"/>
            <a:ext cx="5193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gestión social en las zonas rurales está orientada a desarrollar las capacidades de las comunidades y familias para el disfrute y uso adecuado del agua potable y el saneamiento básico, según el esquema diferencial aplicable en cada comunidad.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18D3F4F-5720-614F-ACDD-AC6E4F221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887" y="639532"/>
            <a:ext cx="4751205" cy="488695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3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3197D3B3-259D-054A-8FBC-621F68A8C20B}"/>
              </a:ext>
            </a:extLst>
          </p:cNvPr>
          <p:cNvSpPr/>
          <p:nvPr/>
        </p:nvSpPr>
        <p:spPr>
          <a:xfrm>
            <a:off x="904300" y="3314859"/>
            <a:ext cx="5050311" cy="2409233"/>
          </a:xfrm>
          <a:prstGeom prst="roundRect">
            <a:avLst>
              <a:gd name="adj" fmla="val 8263"/>
            </a:avLst>
          </a:prstGeom>
          <a:solidFill>
            <a:schemeClr val="bg1"/>
          </a:solidFill>
          <a:ln w="38100" cap="rnd">
            <a:solidFill>
              <a:srgbClr val="BF124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9FDD4943-BE67-FA4A-8029-6114EC60A83E}"/>
              </a:ext>
            </a:extLst>
          </p:cNvPr>
          <p:cNvSpPr/>
          <p:nvPr/>
        </p:nvSpPr>
        <p:spPr>
          <a:xfrm>
            <a:off x="6219567" y="3314859"/>
            <a:ext cx="5050311" cy="2409233"/>
          </a:xfrm>
          <a:prstGeom prst="roundRect">
            <a:avLst>
              <a:gd name="adj" fmla="val 8263"/>
            </a:avLst>
          </a:prstGeom>
          <a:solidFill>
            <a:schemeClr val="bg1"/>
          </a:solidFill>
          <a:ln w="38100" cap="rnd">
            <a:solidFill>
              <a:srgbClr val="BF124E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465760" y="512697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1509678" y="920348"/>
            <a:ext cx="8141315" cy="823455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busca la gestión social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1799182" y="1743803"/>
            <a:ext cx="56880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proyectos de agua potable y saneamiento en zonas rurales?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4DC19543-C683-0C49-9958-56660A513383}"/>
              </a:ext>
            </a:extLst>
          </p:cNvPr>
          <p:cNvSpPr txBox="1"/>
          <p:nvPr/>
        </p:nvSpPr>
        <p:spPr>
          <a:xfrm>
            <a:off x="1776759" y="2503782"/>
            <a:ext cx="9008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gestión social genera sentido de apropiación y desarrollo de capacidades para la gestión de los servicios, en el nivel familiar y comunitario, y puede orientarse de la siguiente manera: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928E0A3-4A7C-1945-831A-55BD28FD57CE}"/>
              </a:ext>
            </a:extLst>
          </p:cNvPr>
          <p:cNvSpPr/>
          <p:nvPr/>
        </p:nvSpPr>
        <p:spPr>
          <a:xfrm>
            <a:off x="1010956" y="3407065"/>
            <a:ext cx="46433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BF124E"/>
              </a:buClr>
              <a:buFont typeface="+mj-lt"/>
              <a:buAutoNum type="alphaLcPeriod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 para la promoción de los servicios públicos de acueducto, alcantarillado o aseo, para que la población rural conozca sobre esta prestación, exija sus derechos y cumpla con sus deberes como usuario o suscriptor, realice el pago de los servicios a su cargo, y contribuya a la sostenibilidad del servicio y el buen uso y cuidado del sistema. 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5EF6922-FF47-1F42-A9AD-93D6E373E1FD}"/>
              </a:ext>
            </a:extLst>
          </p:cNvPr>
          <p:cNvSpPr/>
          <p:nvPr/>
        </p:nvSpPr>
        <p:spPr>
          <a:xfrm>
            <a:off x="6332856" y="3559977"/>
            <a:ext cx="45587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BF124E"/>
              </a:buClr>
              <a:buFont typeface="+mj-lt"/>
              <a:buAutoNum type="alphaLcPeriod" startAt="2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 para la promoción del agua apta para consumo humano y el empleo de métodos adecuados de saneamiento básico, y a las buenas prácticas de higiene, por parte de la población que habita en zonas rurales y que se aprovisiona o abastece con soluciones alternativas.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80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BDF4B16B-4459-0E44-B385-BA7B9D787902}"/>
              </a:ext>
            </a:extLst>
          </p:cNvPr>
          <p:cNvSpPr txBox="1"/>
          <p:nvPr/>
        </p:nvSpPr>
        <p:spPr>
          <a:xfrm>
            <a:off x="2061101" y="721525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1801EA-E9FD-1F46-A88B-11A68CEB6688}"/>
              </a:ext>
            </a:extLst>
          </p:cNvPr>
          <p:cNvSpPr/>
          <p:nvPr/>
        </p:nvSpPr>
        <p:spPr>
          <a:xfrm>
            <a:off x="3545534" y="1238183"/>
            <a:ext cx="8175199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latin typeface="Arial" panose="020B0604020202020204" pitchFamily="34" charset="0"/>
                <a:cs typeface="Arial" panose="020B0604020202020204" pitchFamily="34" charset="0"/>
              </a:rPr>
              <a:t>¿Qué actividades se pueden realizar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2767AAA-2889-7643-AF80-014FCE8ECBDF}"/>
              </a:ext>
            </a:extLst>
          </p:cNvPr>
          <p:cNvSpPr/>
          <p:nvPr/>
        </p:nvSpPr>
        <p:spPr>
          <a:xfrm>
            <a:off x="3827340" y="1805110"/>
            <a:ext cx="80658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promover la gestión social?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19A706D-C3D4-E84F-BD19-BF93CD0E6987}"/>
              </a:ext>
            </a:extLst>
          </p:cNvPr>
          <p:cNvSpPr txBox="1"/>
          <p:nvPr/>
        </p:nvSpPr>
        <p:spPr>
          <a:xfrm>
            <a:off x="3545534" y="3158597"/>
            <a:ext cx="66740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 numerosos mecanismos, pero se recomienda emplear aquellos que respondan al contexto socio-cultural de la población rural de cada localidad, empleando el lenguaje y los medios más adecuados para difundir los mensajes, y teniendo en cuenta las condiciones particulares de los entornos y la vida del campo.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210E5A1-09D8-2143-A051-192969A19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233884"/>
            <a:ext cx="2214363" cy="68580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6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ipse 9">
            <a:extLst>
              <a:ext uri="{FF2B5EF4-FFF2-40B4-BE49-F238E27FC236}">
                <a16:creationId xmlns:a16="http://schemas.microsoft.com/office/drawing/2014/main" id="{85FC87CE-0FB3-FF42-824F-8D9140A8E473}"/>
              </a:ext>
            </a:extLst>
          </p:cNvPr>
          <p:cNvSpPr/>
          <p:nvPr/>
        </p:nvSpPr>
        <p:spPr>
          <a:xfrm>
            <a:off x="347957" y="1747880"/>
            <a:ext cx="4580092" cy="4580092"/>
          </a:xfrm>
          <a:prstGeom prst="ellipse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D8F0D9C-7481-584A-8A32-A0895793A4E5}"/>
              </a:ext>
            </a:extLst>
          </p:cNvPr>
          <p:cNvSpPr txBox="1"/>
          <p:nvPr/>
        </p:nvSpPr>
        <p:spPr>
          <a:xfrm>
            <a:off x="5846885" y="794762"/>
            <a:ext cx="58293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cumplir este objetivo a continuación se presentan de manera general algunas acciones: </a:t>
            </a:r>
          </a:p>
          <a:p>
            <a:pPr algn="just"/>
            <a:endParaRPr lang="es-CO" sz="14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Font typeface="+mj-lt"/>
              <a:buAutoNum type="alphaLcPeriod"/>
            </a:pPr>
            <a:r>
              <a:rPr lang="es-CO" sz="1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Promoción de la salud y prevención de la enfermedad 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entornos en los que transcurre la vida de la población rural, y especialmente en los centros educativos, centros de salud y otros centros de reunión, para reducir riesgos a la población por deficiencias en la calidad del agua o en el saneamiento básico. </a:t>
            </a:r>
          </a:p>
          <a:p>
            <a:pPr marL="228600" indent="-228600" algn="just">
              <a:buFont typeface="+mj-lt"/>
              <a:buAutoNum type="alphaLcPeriod"/>
            </a:pPr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Font typeface="+mj-lt"/>
              <a:buAutoNum type="alphaLcPeriod"/>
            </a:pPr>
            <a:r>
              <a:rPr lang="es-CO" sz="1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Acompañamiento a las comunidades para promover buenas prácticas higiene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uso y cuidado del agua para consumo humano y doméstico, con énfasis en el lavado de manos y evitar la defecación a campo abierto. </a:t>
            </a:r>
          </a:p>
          <a:p>
            <a:pPr algn="just"/>
            <a:endParaRPr lang="es-CO" sz="1400" dirty="0">
              <a:solidFill>
                <a:srgbClr val="BF12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Promoción del cuidado de las fuentes abastecedoras, 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infraestructura de servicios, del ahorro y uso eficiente del agua y de las prácticas para evitar la contaminación del agua y del suelo. </a:t>
            </a:r>
          </a:p>
          <a:p>
            <a:pPr marL="228600" indent="-228600" algn="just">
              <a:buFont typeface="+mj-lt"/>
              <a:buAutoNum type="alphaLcPeriod" startAt="4"/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Font typeface="+mj-lt"/>
              <a:buAutoNum type="alphaLcPeriod" startAt="4"/>
            </a:pPr>
            <a:r>
              <a:rPr lang="es-CO" sz="1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Promoción de la responsabilidad de los usuarios y de las familias con: 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conexión legal al servicio, el pago de las tarifas de los servicios; o de los aportes o cuotas fijados en la administración de soluciones alternativas.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49268E-D6A0-A041-8DC8-F08F477C28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21" b="47072"/>
          <a:stretch/>
        </p:blipFill>
        <p:spPr>
          <a:xfrm>
            <a:off x="-1104278" y="597586"/>
            <a:ext cx="6862046" cy="62772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80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F581C65E-B8FF-D843-BEBA-9B183692F5E6}"/>
              </a:ext>
            </a:extLst>
          </p:cNvPr>
          <p:cNvSpPr/>
          <p:nvPr/>
        </p:nvSpPr>
        <p:spPr>
          <a:xfrm>
            <a:off x="347957" y="1747880"/>
            <a:ext cx="4580092" cy="4580092"/>
          </a:xfrm>
          <a:prstGeom prst="ellipse">
            <a:avLst/>
          </a:prstGeom>
          <a:solidFill>
            <a:srgbClr val="E2EC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B85C82A-0E3E-4741-A228-10638F94D7E4}"/>
              </a:ext>
            </a:extLst>
          </p:cNvPr>
          <p:cNvSpPr txBox="1"/>
          <p:nvPr/>
        </p:nvSpPr>
        <p:spPr>
          <a:xfrm>
            <a:off x="5959991" y="953797"/>
            <a:ext cx="588194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 Existen orientaciones para las iniciativas de buenas prácticas y hábitos saludables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estarán disponibles en plataformas de acceso abierto, y en los canales oficiales de las entidades públicas para su libre acceso y difusión. Se destacan las siguientes: </a:t>
            </a:r>
          </a:p>
          <a:p>
            <a:pPr algn="just"/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“Estrategia de Entornos Saludables” 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Ministerio de Salud y Protección Social, que ofrece lineamientos relacionados con los enfoques para la construcción de entornos saludables y con las estrategias a implementar, entre ellas, las relacionadas con agua y saneamiento básico.</a:t>
            </a:r>
          </a:p>
          <a:p>
            <a:pPr algn="just"/>
            <a:endParaRPr lang="es-CO" sz="1400" dirty="0">
              <a:solidFill>
                <a:srgbClr val="3E5D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“Programa Cultura del Agua” y “Programa Ahorro y Uso Eficiente del Agua” </a:t>
            </a: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Ministerio de Vivienda, Ciudad y Territorio, es un programa de tipo educativo orientado a lograr que los usuarios: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Adquieran una comprensión del ciclo integral del agua.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comprometan con el cuidado y protección del recurso tanto en su estado natural como en su condición de servicio público.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Cuiden de los sistemas de alcantarillado y aseo.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Promuevan una cultura de legalidad en la conexión, de la importancia del pago de los servicios y del control a la gestión de los prestadores.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D6BD0CC-8B41-F548-AF51-7B22838EC1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21" b="47072"/>
          <a:stretch/>
        </p:blipFill>
        <p:spPr>
          <a:xfrm>
            <a:off x="-902055" y="597586"/>
            <a:ext cx="6862046" cy="627722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011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uadroTexto 14">
            <a:extLst>
              <a:ext uri="{FF2B5EF4-FFF2-40B4-BE49-F238E27FC236}">
                <a16:creationId xmlns:a16="http://schemas.microsoft.com/office/drawing/2014/main" id="{70A60515-E8C8-2C42-95D3-E7344D438FB9}"/>
              </a:ext>
            </a:extLst>
          </p:cNvPr>
          <p:cNvSpPr txBox="1"/>
          <p:nvPr/>
        </p:nvSpPr>
        <p:spPr>
          <a:xfrm>
            <a:off x="790652" y="68418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49B857B-782E-3046-B406-C6190A2385C9}"/>
              </a:ext>
            </a:extLst>
          </p:cNvPr>
          <p:cNvSpPr/>
          <p:nvPr/>
        </p:nvSpPr>
        <p:spPr>
          <a:xfrm>
            <a:off x="2275085" y="1200838"/>
            <a:ext cx="4062340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¿Qué son los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54CD58F-4C5A-5B45-BEEF-D989A4C3C481}"/>
              </a:ext>
            </a:extLst>
          </p:cNvPr>
          <p:cNvSpPr/>
          <p:nvPr/>
        </p:nvSpPr>
        <p:spPr>
          <a:xfrm>
            <a:off x="2573258" y="1763938"/>
            <a:ext cx="31486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entornos saludables?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CA069A0-3176-B24E-80DE-EBB049779673}"/>
              </a:ext>
            </a:extLst>
          </p:cNvPr>
          <p:cNvSpPr txBox="1"/>
          <p:nvPr/>
        </p:nvSpPr>
        <p:spPr>
          <a:xfrm>
            <a:off x="1144256" y="2988039"/>
            <a:ext cx="519316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espacios urbanos o rurales en los que transcurre la vida cotidiana, donde las personas interactúan entre ellas y con el ambiente que las rodea, generando condiciones para el desarrollo humano sustentable y sostenible.</a:t>
            </a:r>
          </a:p>
          <a:p>
            <a:pPr algn="just"/>
            <a:endParaRPr lang="es-CO" sz="15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5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ellos se promueve la apropiación y la participación social, la construcción de políticas públicas, el mejoramiento de los ambientes y la educación para la salud, contribuyendo al bienestar y mejoramiento de la calidad de vida de los individuos y de la comunidad. Los entornos saludables son: hogar, educativo, comunitario y laboral.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62B3D04-CBCE-E642-B254-3711898A1C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19" t="3447" r="2861" b="4637"/>
          <a:stretch/>
        </p:blipFill>
        <p:spPr>
          <a:xfrm>
            <a:off x="7045196" y="749071"/>
            <a:ext cx="4864672" cy="4777414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868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4CFEEB10-21BE-D549-8A99-674EA8600B06}"/>
              </a:ext>
            </a:extLst>
          </p:cNvPr>
          <p:cNvSpPr txBox="1"/>
          <p:nvPr/>
        </p:nvSpPr>
        <p:spPr>
          <a:xfrm>
            <a:off x="790652" y="684180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4F74BB7-E729-FC46-A9CE-F88472D39A57}"/>
              </a:ext>
            </a:extLst>
          </p:cNvPr>
          <p:cNvSpPr/>
          <p:nvPr/>
        </p:nvSpPr>
        <p:spPr>
          <a:xfrm>
            <a:off x="2116067" y="1094546"/>
            <a:ext cx="4454328" cy="559130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¿Cúal es el rol de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89DBD109-EA97-B24E-9DF7-69E9FFECE482}"/>
              </a:ext>
            </a:extLst>
          </p:cNvPr>
          <p:cNvSpPr/>
          <p:nvPr/>
        </p:nvSpPr>
        <p:spPr>
          <a:xfrm>
            <a:off x="2406662" y="1661473"/>
            <a:ext cx="37827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 actor para promover</a:t>
            </a:r>
          </a:p>
          <a:p>
            <a:r>
              <a:rPr lang="es-CO" sz="2000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gestión social?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DA0A2E22-26EB-F044-8124-E31473D7F7D5}"/>
              </a:ext>
            </a:extLst>
          </p:cNvPr>
          <p:cNvSpPr txBox="1"/>
          <p:nvPr/>
        </p:nvSpPr>
        <p:spPr>
          <a:xfrm>
            <a:off x="7632999" y="2774502"/>
            <a:ext cx="39786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municipios y distritos, en coordinación con la autoridad de salud de su jurisdicción, y otros actores locales deben promover la divulgación e información y recomendaciones para el uso adecuado y el ahorro del agua, las buenas prácticas de higiene y autocuidado y lo necesario para preservar los entornos saludables, en especial en instituciones educativas y centros de salud. </a:t>
            </a:r>
          </a:p>
          <a:p>
            <a:pPr marL="228600" indent="-228600" algn="just">
              <a:buClr>
                <a:srgbClr val="BF124E"/>
              </a:buClr>
              <a:buFont typeface="+mj-lt"/>
              <a:buAutoNum type="alphaLcPeriod"/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685FA6E-0AA2-C44D-BD60-B9327AF43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52131" y="2774502"/>
            <a:ext cx="8102600" cy="42291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8E144FB-5264-4A45-98A7-719A264E9FDA}"/>
              </a:ext>
            </a:extLst>
          </p:cNvPr>
          <p:cNvSpPr txBox="1"/>
          <p:nvPr/>
        </p:nvSpPr>
        <p:spPr>
          <a:xfrm>
            <a:off x="7632999" y="2016173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143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218D3F4F-5720-614F-ACDD-AC6E4F221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762" y="505382"/>
            <a:ext cx="4881629" cy="5021103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DA0A2E22-26EB-F044-8124-E31473D7F7D5}"/>
              </a:ext>
            </a:extLst>
          </p:cNvPr>
          <p:cNvSpPr txBox="1"/>
          <p:nvPr/>
        </p:nvSpPr>
        <p:spPr>
          <a:xfrm>
            <a:off x="787821" y="2331943"/>
            <a:ext cx="560317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Planes Departamentales de Agua (PDA) deben organizar las acciones para la promoción del agua apta para el consumo humano y el empleo de métodos de saneamiento adecuados, a partir de las líneas de trabajo de participación ciudadana, comunicación y capacitación, y en armonía con los programas del Gobierno Nacional, tales como cultura del agua, ahorro y uso eficiente del agua. </a:t>
            </a:r>
          </a:p>
          <a:p>
            <a:pPr algn="just">
              <a:buClr>
                <a:srgbClr val="BF124E"/>
              </a:buClr>
            </a:pPr>
            <a:endParaRPr lang="es-CO" sz="14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BF124E"/>
              </a:buClr>
            </a:pPr>
            <a:r>
              <a:rPr lang="es-CO" sz="14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Adicionalmente, los PDA, en coordinación con la secretaria de salud departamental y otros actores del territorio deben coordinar esfuerzos con los municipios y distritos para la divulgación amplia de estas medidas, divulgar las buenas prácticas de higiene y contribuir al despliegue de las de las acciones de promoción de entornos saludables en escuelas y centros de salud.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E291F83-0E72-5549-A52B-75555A273B99}"/>
              </a:ext>
            </a:extLst>
          </p:cNvPr>
          <p:cNvSpPr txBox="1"/>
          <p:nvPr/>
        </p:nvSpPr>
        <p:spPr>
          <a:xfrm>
            <a:off x="761445" y="1523462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4800" b="1" dirty="0">
                <a:solidFill>
                  <a:srgbClr val="BF124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50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315767A9-8606-E44D-A876-D7A28F7E50BB}"/>
              </a:ext>
            </a:extLst>
          </p:cNvPr>
          <p:cNvSpPr/>
          <p:nvPr/>
        </p:nvSpPr>
        <p:spPr>
          <a:xfrm>
            <a:off x="9893584" y="-1"/>
            <a:ext cx="2331820" cy="6860277"/>
          </a:xfrm>
          <a:prstGeom prst="rect">
            <a:avLst/>
          </a:prstGeom>
          <a:solidFill>
            <a:srgbClr val="3B64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CO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928D9DB2-FCB8-954A-B7AD-3E0DC00A1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2" t="6639"/>
          <a:stretch/>
        </p:blipFill>
        <p:spPr>
          <a:xfrm>
            <a:off x="0" y="-2"/>
            <a:ext cx="11486850" cy="6858000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532085D7-DEA9-1544-9B23-51C55D80EEE6}"/>
              </a:ext>
            </a:extLst>
          </p:cNvPr>
          <p:cNvSpPr/>
          <p:nvPr/>
        </p:nvSpPr>
        <p:spPr>
          <a:xfrm>
            <a:off x="5467223" y="410210"/>
            <a:ext cx="4124960" cy="4124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D00622D-9466-E24D-9134-2C07E6AC4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491" y="725170"/>
            <a:ext cx="1047668" cy="91059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49CE779-F5D5-F64B-81F4-5163811BC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645247" y="3366770"/>
            <a:ext cx="1047668" cy="91059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4832F14-6F85-5948-AD16-5B3FB99F189D}"/>
              </a:ext>
            </a:extLst>
          </p:cNvPr>
          <p:cNvSpPr txBox="1"/>
          <p:nvPr/>
        </p:nvSpPr>
        <p:spPr>
          <a:xfrm>
            <a:off x="6253990" y="1626295"/>
            <a:ext cx="26304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Además, los prestadores tienen un rol en la gestión social, </a:t>
            </a:r>
          </a:p>
          <a:p>
            <a:pPr algn="ctr"/>
            <a:r>
              <a:rPr lang="es-CO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se acopla a los objetivos antes expuestos. 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93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|    </a:t>
            </a:r>
            <a:r>
              <a:rPr lang="es-CO" sz="15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BA77FF3-B74A-574B-AB35-E5ECF885D9CA}"/>
              </a:ext>
            </a:extLst>
          </p:cNvPr>
          <p:cNvSpPr/>
          <p:nvPr/>
        </p:nvSpPr>
        <p:spPr>
          <a:xfrm>
            <a:off x="6570395" y="1417879"/>
            <a:ext cx="4454328" cy="715966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200" b="1" dirty="0">
                <a:latin typeface="Arial" panose="020B0604020202020204" pitchFamily="34" charset="0"/>
                <a:cs typeface="Arial" panose="020B0604020202020204" pitchFamily="34" charset="0"/>
              </a:rPr>
              <a:t>Normatividad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FC33841-2282-C84A-BA57-31E3FC9DE3B0}"/>
              </a:ext>
            </a:extLst>
          </p:cNvPr>
          <p:cNvSpPr txBox="1"/>
          <p:nvPr/>
        </p:nvSpPr>
        <p:spPr>
          <a:xfrm>
            <a:off x="5244980" y="806366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4962CCC-1A7C-4145-BF6B-7BD1CD29B2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787" b="13949"/>
          <a:stretch/>
        </p:blipFill>
        <p:spPr>
          <a:xfrm>
            <a:off x="426661" y="1547446"/>
            <a:ext cx="4400535" cy="5310554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E2664C7A-0B65-C340-B391-75DD70066157}"/>
              </a:ext>
            </a:extLst>
          </p:cNvPr>
          <p:cNvSpPr txBox="1"/>
          <p:nvPr/>
        </p:nvSpPr>
        <p:spPr>
          <a:xfrm>
            <a:off x="5363309" y="2749142"/>
            <a:ext cx="647571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 de los Objetivos de Desarrollo Sostenible (ODS): acceso al agua potable (suelo rural) 100% - actual 74.3%.</a:t>
            </a: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1898 del 2016; Resolución 330 del 2017; MVCT Resolución 844 del 2018; Resolución 571 del 2019. </a:t>
            </a: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Decreto 1425 del 2019.</a:t>
            </a: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Capítulo 4 de la Resolución 002 de 2021.</a:t>
            </a: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622 del 2020. </a:t>
            </a:r>
          </a:p>
          <a:p>
            <a:pPr marL="171450" indent="-171450">
              <a:buClr>
                <a:srgbClr val="BF124E"/>
              </a:buClr>
              <a:buFont typeface="Arial" panose="020B0604020202020204" pitchFamily="34" charset="0"/>
              <a:buChar char="•"/>
            </a:pPr>
            <a:endParaRPr lang="es-CO" sz="1600" dirty="0">
              <a:solidFill>
                <a:srgbClr val="004A8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536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7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9A722B7D-DB35-B14C-BD00-BD3124A04721}"/>
              </a:ext>
            </a:extLst>
          </p:cNvPr>
          <p:cNvSpPr/>
          <p:nvPr/>
        </p:nvSpPr>
        <p:spPr>
          <a:xfrm>
            <a:off x="4011599" y="1034651"/>
            <a:ext cx="5719714" cy="652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0" rIns="576000" rtlCol="0" anchor="ctr"/>
          <a:lstStyle/>
          <a:p>
            <a:r>
              <a:rPr lang="es-CO" sz="3000" b="1" dirty="0">
                <a:solidFill>
                  <a:srgbClr val="004A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puedo obtener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35DFE68-A15E-0343-B34D-6684CD3EC650}"/>
              </a:ext>
            </a:extLst>
          </p:cNvPr>
          <p:cNvSpPr txBox="1"/>
          <p:nvPr/>
        </p:nvSpPr>
        <p:spPr>
          <a:xfrm>
            <a:off x="3571940" y="4095976"/>
            <a:ext cx="364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el Plan Departamental de Agua de su departamento. 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13267B2F-5F71-B848-8EAD-0126BED26193}"/>
              </a:ext>
            </a:extLst>
          </p:cNvPr>
          <p:cNvSpPr/>
          <p:nvPr/>
        </p:nvSpPr>
        <p:spPr>
          <a:xfrm>
            <a:off x="4464485" y="1687396"/>
            <a:ext cx="33795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información?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209EE9B-0238-4E43-85F7-ED524824A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2219" y="2796299"/>
            <a:ext cx="4424974" cy="1058523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DD34C920-D895-D44D-A0E9-412F6D437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477" y="1989531"/>
            <a:ext cx="4424973" cy="1023817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252C2217-8142-BB47-8D43-3372F3A75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479" y="3636899"/>
            <a:ext cx="4424974" cy="1058523"/>
          </a:xfrm>
          <a:prstGeom prst="rect">
            <a:avLst/>
          </a:prstGeom>
        </p:spPr>
      </p:pic>
      <p:sp>
        <p:nvSpPr>
          <p:cNvPr id="37" name="CuadroTexto 36">
            <a:extLst>
              <a:ext uri="{FF2B5EF4-FFF2-40B4-BE49-F238E27FC236}">
                <a16:creationId xmlns:a16="http://schemas.microsoft.com/office/drawing/2014/main" id="{E80935C4-DDB2-D24A-92BB-8AA4F41AEC94}"/>
              </a:ext>
            </a:extLst>
          </p:cNvPr>
          <p:cNvSpPr txBox="1"/>
          <p:nvPr/>
        </p:nvSpPr>
        <p:spPr>
          <a:xfrm>
            <a:off x="2913531" y="597154"/>
            <a:ext cx="17198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A826EEC-4C37-8C44-B011-8A57B9D3D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106" y="2087506"/>
            <a:ext cx="4164139" cy="464224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20777113-3BA5-B248-B808-3772D9902875}"/>
              </a:ext>
            </a:extLst>
          </p:cNvPr>
          <p:cNvSpPr txBox="1"/>
          <p:nvPr/>
        </p:nvSpPr>
        <p:spPr>
          <a:xfrm>
            <a:off x="9829800" y="233884"/>
            <a:ext cx="20800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Nivel Técnico    </a:t>
            </a:r>
            <a:r>
              <a:rPr lang="es-CO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   </a:t>
            </a:r>
            <a:r>
              <a:rPr lang="es-CO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0" y="242053"/>
            <a:ext cx="5495636" cy="323165"/>
          </a:xfrm>
          <a:prstGeom prst="rect">
            <a:avLst/>
          </a:prstGeom>
          <a:solidFill>
            <a:srgbClr val="DE2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Gestión social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038FF063-4F11-034E-800F-A904B2C3E09A}"/>
              </a:ext>
            </a:extLst>
          </p:cNvPr>
          <p:cNvSpPr/>
          <p:nvPr/>
        </p:nvSpPr>
        <p:spPr>
          <a:xfrm>
            <a:off x="4991999" y="5026585"/>
            <a:ext cx="5919898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6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Desde el MVCT seguiremos trabajando para divulgar adecuadamente la política pública y su implementación.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871" y="5526485"/>
            <a:ext cx="5070664" cy="13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674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1329</Words>
  <Application>Microsoft Macintosh PowerPoint</Application>
  <PresentationFormat>Panorámica</PresentationFormat>
  <Paragraphs>118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 carreño</dc:creator>
  <cp:lastModifiedBy>sergio carreño</cp:lastModifiedBy>
  <cp:revision>70</cp:revision>
  <dcterms:created xsi:type="dcterms:W3CDTF">2021-03-29T03:32:09Z</dcterms:created>
  <dcterms:modified xsi:type="dcterms:W3CDTF">2021-10-20T15:05:09Z</dcterms:modified>
</cp:coreProperties>
</file>