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79" r:id="rId2"/>
    <p:sldId id="280" r:id="rId3"/>
    <p:sldId id="274" r:id="rId4"/>
    <p:sldId id="273" r:id="rId5"/>
    <p:sldId id="268" r:id="rId6"/>
    <p:sldId id="276" r:id="rId7"/>
    <p:sldId id="278" r:id="rId8"/>
    <p:sldId id="259" r:id="rId9"/>
    <p:sldId id="264" r:id="rId10"/>
    <p:sldId id="271" r:id="rId11"/>
    <p:sldId id="272" r:id="rId12"/>
    <p:sldId id="277" r:id="rId13"/>
    <p:sldId id="275" r:id="rId1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64AD"/>
    <a:srgbClr val="004A84"/>
    <a:srgbClr val="3772FF"/>
    <a:srgbClr val="BF124E"/>
    <a:srgbClr val="3E5D99"/>
    <a:srgbClr val="3366CC"/>
    <a:srgbClr val="E2EC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2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10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7E34F-D0F1-9644-BC30-BFAD8D18563D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987BE-A029-3246-BDB3-7E10CA5223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4129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C987BE-A029-3246-BDB3-7E10CA52236E}" type="slidenum">
              <a:rPr lang="es-CO" smtClean="0">
                <a:solidFill>
                  <a:prstClr val="black"/>
                </a:solidFill>
              </a:rPr>
              <a:pPr/>
              <a:t>3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531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8DF24-1E07-6B4C-B77D-62EA325D6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1810C1-B2D5-5C46-8A3B-286ACB0A8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5C60DA-65CF-A440-BB38-C8FBFC49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C471FB-C911-F74D-A856-FA4E03F9C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639993-085F-6D4B-9451-29AC58BD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6437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191A9-7181-A44C-948F-08B9C0D9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62271B-1064-1F47-B1A4-8F92082F0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EA101-DCA0-F14F-AD15-B9B7D5C0A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A183E0-D8B2-174D-898A-24BE5D23D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FD1D79-ECCB-9C43-A2EE-E9C7A4E3C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3305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BA94A-D4CE-314F-9CD6-16F11A4C1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32F5A6-9A6C-4B4F-8B5C-06374D016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18F7AD-60AB-BA49-8479-883B3DAC7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0B5690-3302-6645-A345-31AA148A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450C62-6B57-044B-88ED-1B71031E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2538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F6B00-3AC7-784B-AF7C-BDEE28AF4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AD329C-9EC5-844F-AF7A-EB7F1A2F5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07B8562-E4C3-8F4E-AD04-508E9C84B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EDF222-BD00-4B40-81C0-2F1F18C0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C2F72-DA95-6D4E-8825-943F639E6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39C955-B50D-CE45-982A-8B27DF675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9729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014B9F-9878-424A-8880-46ADDB21A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20FDC8-A4C4-814A-807F-9DA810381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5E51EA-DD4F-F64B-BE83-DCD4BB47D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BF12B0-AB95-964B-9F16-EEE221815F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0E1ECEA-E48C-0745-85B1-FB7A62EDB4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E09DC7-106C-7743-91A9-64DB4402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C97728B-B70E-7842-BF3D-3E97341C2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3943CEB-559D-5445-B831-8D15E7AC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10032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198051-EFE9-3841-BF5F-4348C80B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FCE890-840B-ED4C-8D77-FB935B06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61E847-30CA-074B-AC15-907889E4A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E468EC-9580-7245-B948-E098371E0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4607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C8818B-54EB-494A-B335-B4166FF1B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3625AD2-423C-A147-B3C1-A9DE7C64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BA1972-D73A-AD44-A1BA-B6A6D99CA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6830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633E8-DDD5-B944-8E0C-A8549C5A5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561FC4-8CF9-0444-B966-8B4A89A37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BF349D-EDFC-AC4F-873C-A98E7BE86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86BDF7-9BE9-2E40-86CE-2C9F03F1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22FE44-71C8-5247-9FF0-45050B94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9DC72A-4E03-2547-9F00-92DF7727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3230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40560-8B57-EF4D-95D7-A74472C41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9725A2-B56E-254E-AF2A-6408B14F8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196A29-F242-B347-8AC8-739A3F3CC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EDDC7D-B8C0-BB4C-A7B5-0646B987C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AC9B4F-44C0-464A-A41D-B54D5958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43D54E-DCB0-E144-9222-38A54304E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1725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833156-9AFF-814A-BE47-B03774F10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B2A662-2D61-BB4E-95A1-7915A4193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BB1079-DBFD-7049-9BEA-C1E069EB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EFC96-8CEF-A747-B011-73C4D7D6C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6364E1-39CA-D543-B3FF-FC4CEE04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8001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A4D1B4-7E7C-3849-BAE4-D3CFB8BD15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94B527-9268-C149-B10C-DE269DBBB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25C1E-55B4-D641-8D7F-CEB834627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BFA048-EA53-7E4E-A24D-7E08313D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C84597-CE14-F145-950F-476628DA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7153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908B6C-081F-1844-B511-8523C3834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EB5399-00F3-E740-B152-9DB0E4F9E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9E146D-EBD5-4547-A080-94DC02258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06627F-6D1A-194B-A759-F2DD92D35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F3E65C-2A80-2B41-BF9F-47670AE76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2900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7360024" y="-512"/>
            <a:ext cx="4832887" cy="6859025"/>
          </a:xfrm>
          <a:prstGeom prst="rect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sp>
        <p:nvSpPr>
          <p:cNvPr id="6" name="Rectángulo 5"/>
          <p:cNvSpPr/>
          <p:nvPr/>
        </p:nvSpPr>
        <p:spPr>
          <a:xfrm>
            <a:off x="-911" y="-512"/>
            <a:ext cx="7558158" cy="6859025"/>
          </a:xfrm>
          <a:prstGeom prst="rect">
            <a:avLst/>
          </a:prstGeom>
          <a:solidFill>
            <a:srgbClr val="034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80"/>
          <a:stretch/>
        </p:blipFill>
        <p:spPr>
          <a:xfrm>
            <a:off x="3625766" y="2275135"/>
            <a:ext cx="8073175" cy="230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36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-912" y="-1025"/>
            <a:ext cx="12192911" cy="6859025"/>
          </a:xfrm>
          <a:prstGeom prst="rect">
            <a:avLst/>
          </a:prstGeom>
          <a:solidFill>
            <a:srgbClr val="034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8274" y="72973"/>
            <a:ext cx="6548251" cy="1722458"/>
          </a:xfrm>
          <a:prstGeom prst="rect">
            <a:avLst/>
          </a:prstGeom>
        </p:spPr>
      </p:pic>
      <p:cxnSp>
        <p:nvCxnSpPr>
          <p:cNvPr id="4" name="Conector recto 3"/>
          <p:cNvCxnSpPr/>
          <p:nvPr/>
        </p:nvCxnSpPr>
        <p:spPr>
          <a:xfrm>
            <a:off x="940207" y="4712677"/>
            <a:ext cx="7034416" cy="0"/>
          </a:xfrm>
          <a:prstGeom prst="line">
            <a:avLst/>
          </a:prstGeom>
          <a:ln w="38100">
            <a:solidFill>
              <a:srgbClr val="65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940207" y="4862146"/>
            <a:ext cx="470744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Jose</a:t>
            </a:r>
            <a:r>
              <a:rPr lang="es-CO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Luis Acero Vergel</a:t>
            </a:r>
          </a:p>
          <a:p>
            <a:r>
              <a:rPr lang="es-C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Viceministro de Agua y Saneamiento Básico</a:t>
            </a: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 31, 2021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" t="27846" r="4831" b="28585"/>
          <a:stretch/>
        </p:blipFill>
        <p:spPr>
          <a:xfrm>
            <a:off x="10058400" y="5630897"/>
            <a:ext cx="1811215" cy="90178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420" y="5666065"/>
            <a:ext cx="2269814" cy="89495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A1FCB76-B32F-5C4E-AE97-B1ABEE675DED}"/>
              </a:ext>
            </a:extLst>
          </p:cNvPr>
          <p:cNvSpPr txBox="1"/>
          <p:nvPr/>
        </p:nvSpPr>
        <p:spPr>
          <a:xfrm>
            <a:off x="940207" y="2284558"/>
            <a:ext cx="4439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  <a:p>
            <a:r>
              <a:rPr lang="es-CO" sz="20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Inversiones en Agua Potable y Saneamiento Básico.</a:t>
            </a:r>
          </a:p>
        </p:txBody>
      </p:sp>
    </p:spTree>
    <p:extLst>
      <p:ext uri="{BB962C8B-B14F-4D97-AF65-F5344CB8AC3E}">
        <p14:creationId xmlns:p14="http://schemas.microsoft.com/office/powerpoint/2010/main" val="1761432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5A1FCB76-B32F-5C4E-AE97-B1ABEE675DED}"/>
              </a:ext>
            </a:extLst>
          </p:cNvPr>
          <p:cNvSpPr txBox="1"/>
          <p:nvPr/>
        </p:nvSpPr>
        <p:spPr>
          <a:xfrm>
            <a:off x="5451611" y="1056608"/>
            <a:ext cx="602611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8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  <a:p>
            <a:r>
              <a:rPr lang="es-CO" sz="28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Inversiones en Agua Potable y Saneamiento Básico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3403574-8EC5-D643-9456-57F3799B8B86}"/>
              </a:ext>
            </a:extLst>
          </p:cNvPr>
          <p:cNvSpPr txBox="1"/>
          <p:nvPr/>
        </p:nvSpPr>
        <p:spPr>
          <a:xfrm>
            <a:off x="5537771" y="3064471"/>
            <a:ext cx="59399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Ministerio de Vivienda, Ciudad y Territorio trabaja para cerrar las brechas existentes entre las zonas urbanas y rurales, en el acceso al agua potable y saneamiento básico, mejorando así las condiciones de vida de la población rural.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475D505-69BB-F843-905E-9B7F75068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96" y="973571"/>
            <a:ext cx="5398239" cy="531826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233884"/>
            <a:ext cx="5287224" cy="435247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453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1936188-AC54-EF40-AD98-C906D1A629C5}"/>
              </a:ext>
            </a:extLst>
          </p:cNvPr>
          <p:cNvSpPr/>
          <p:nvPr/>
        </p:nvSpPr>
        <p:spPr>
          <a:xfrm>
            <a:off x="0" y="5163779"/>
            <a:ext cx="12192000" cy="1694221"/>
          </a:xfrm>
          <a:prstGeom prst="rect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884F132-510B-654C-BD99-6193BE7F2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81" y="1717202"/>
            <a:ext cx="9988895" cy="22081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E49E800-9A55-404C-878A-9C5D0264B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769" y="1694221"/>
            <a:ext cx="1428750" cy="185845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FCE1AB8-2111-FE44-880D-B154F9F02D04}"/>
              </a:ext>
            </a:extLst>
          </p:cNvPr>
          <p:cNvSpPr txBox="1"/>
          <p:nvPr/>
        </p:nvSpPr>
        <p:spPr>
          <a:xfrm>
            <a:off x="3118262" y="998122"/>
            <a:ext cx="59554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ESQUEMAS DIFERENCIALES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3F857D0-974C-6544-99D8-B685F2627A6F}"/>
              </a:ext>
            </a:extLst>
          </p:cNvPr>
          <p:cNvSpPr txBox="1"/>
          <p:nvPr/>
        </p:nvSpPr>
        <p:spPr>
          <a:xfrm>
            <a:off x="1603769" y="263615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119AE93-E823-204F-A778-B358FE8FBC58}"/>
              </a:ext>
            </a:extLst>
          </p:cNvPr>
          <p:cNvSpPr txBox="1"/>
          <p:nvPr/>
        </p:nvSpPr>
        <p:spPr>
          <a:xfrm>
            <a:off x="3129405" y="2645699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EC79FF7-176B-8841-AA7B-B522EC48B831}"/>
              </a:ext>
            </a:extLst>
          </p:cNvPr>
          <p:cNvSpPr txBox="1"/>
          <p:nvPr/>
        </p:nvSpPr>
        <p:spPr>
          <a:xfrm>
            <a:off x="6233644" y="2598597"/>
            <a:ext cx="1207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Formalización</a:t>
            </a:r>
          </a:p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prestadores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383C629-AA38-AB4E-91C1-A743A2BAB989}"/>
              </a:ext>
            </a:extLst>
          </p:cNvPr>
          <p:cNvSpPr txBox="1"/>
          <p:nvPr/>
        </p:nvSpPr>
        <p:spPr>
          <a:xfrm>
            <a:off x="4596289" y="2444517"/>
            <a:ext cx="1292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B53A391-51AF-C342-852C-C978CC3CC6C6}"/>
              </a:ext>
            </a:extLst>
          </p:cNvPr>
          <p:cNvSpPr txBox="1"/>
          <p:nvPr/>
        </p:nvSpPr>
        <p:spPr>
          <a:xfrm>
            <a:off x="7966560" y="2608454"/>
            <a:ext cx="928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5E1FAA5-D350-2142-91A8-74904E8A1298}"/>
              </a:ext>
            </a:extLst>
          </p:cNvPr>
          <p:cNvSpPr txBox="1"/>
          <p:nvPr/>
        </p:nvSpPr>
        <p:spPr>
          <a:xfrm>
            <a:off x="9420914" y="2608454"/>
            <a:ext cx="1228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9A49052-9E20-7B40-A0AB-FCBD0ED08599}"/>
              </a:ext>
            </a:extLst>
          </p:cNvPr>
          <p:cNvSpPr txBox="1"/>
          <p:nvPr/>
        </p:nvSpPr>
        <p:spPr>
          <a:xfrm>
            <a:off x="5087258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3E41FD7-A252-B341-B43E-AE4509F0174F}"/>
              </a:ext>
            </a:extLst>
          </p:cNvPr>
          <p:cNvSpPr txBox="1"/>
          <p:nvPr/>
        </p:nvSpPr>
        <p:spPr>
          <a:xfrm>
            <a:off x="3487667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7A73F79-A2C1-3540-A6FB-5A3BC903A132}"/>
              </a:ext>
            </a:extLst>
          </p:cNvPr>
          <p:cNvSpPr txBox="1"/>
          <p:nvPr/>
        </p:nvSpPr>
        <p:spPr>
          <a:xfrm>
            <a:off x="6692114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593F92B-3FCE-E649-94BE-1E1F4CB9D97F}"/>
              </a:ext>
            </a:extLst>
          </p:cNvPr>
          <p:cNvSpPr txBox="1"/>
          <p:nvPr/>
        </p:nvSpPr>
        <p:spPr>
          <a:xfrm>
            <a:off x="1880441" y="182880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1CE2A80-7A5E-D44A-B302-2B204CB81C16}"/>
              </a:ext>
            </a:extLst>
          </p:cNvPr>
          <p:cNvSpPr txBox="1"/>
          <p:nvPr/>
        </p:nvSpPr>
        <p:spPr>
          <a:xfrm>
            <a:off x="8286245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27E5A2C6-A06D-BD44-B95C-99C30F50A72E}"/>
              </a:ext>
            </a:extLst>
          </p:cNvPr>
          <p:cNvSpPr txBox="1"/>
          <p:nvPr/>
        </p:nvSpPr>
        <p:spPr>
          <a:xfrm>
            <a:off x="9880376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  <p:sp>
        <p:nvSpPr>
          <p:cNvPr id="27" name="Redondear rectángulo de esquina del mismo lado 26">
            <a:extLst>
              <a:ext uri="{FF2B5EF4-FFF2-40B4-BE49-F238E27FC236}">
                <a16:creationId xmlns:a16="http://schemas.microsoft.com/office/drawing/2014/main" id="{D761A4CD-4AB0-684C-97BD-A38AC8E4226E}"/>
              </a:ext>
            </a:extLst>
          </p:cNvPr>
          <p:cNvSpPr/>
          <p:nvPr/>
        </p:nvSpPr>
        <p:spPr>
          <a:xfrm rot="5400000">
            <a:off x="4922782" y="-738458"/>
            <a:ext cx="1405474" cy="11248106"/>
          </a:xfrm>
          <a:prstGeom prst="round2Same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89914554-885A-964A-A3EC-F80673B5960C}"/>
              </a:ext>
            </a:extLst>
          </p:cNvPr>
          <p:cNvSpPr txBox="1"/>
          <p:nvPr/>
        </p:nvSpPr>
        <p:spPr>
          <a:xfrm>
            <a:off x="1778133" y="4369384"/>
            <a:ext cx="9127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política pública de agua y saneamiento básico 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las zonas rurales parte de la estrategia de </a:t>
            </a:r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esquemas diferenciales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a través de </a:t>
            </a:r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seis temáticas principales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podremos comprenderlo integralmente.</a:t>
            </a:r>
          </a:p>
        </p:txBody>
      </p:sp>
    </p:spTree>
    <p:extLst>
      <p:ext uri="{BB962C8B-B14F-4D97-AF65-F5344CB8AC3E}">
        <p14:creationId xmlns:p14="http://schemas.microsoft.com/office/powerpoint/2010/main" val="433814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BDF4B16B-4459-0E44-B385-BA7B9D787902}"/>
              </a:ext>
            </a:extLst>
          </p:cNvPr>
          <p:cNvSpPr txBox="1"/>
          <p:nvPr/>
        </p:nvSpPr>
        <p:spPr>
          <a:xfrm>
            <a:off x="480047" y="495494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F1801EA-E9FD-1F46-A88B-11A68CEB6688}"/>
              </a:ext>
            </a:extLst>
          </p:cNvPr>
          <p:cNvSpPr/>
          <p:nvPr/>
        </p:nvSpPr>
        <p:spPr>
          <a:xfrm>
            <a:off x="1768190" y="996594"/>
            <a:ext cx="5403171" cy="710138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¿Qué es el SINAS?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4DC19543-C683-0C49-9958-56660A513383}"/>
              </a:ext>
            </a:extLst>
          </p:cNvPr>
          <p:cNvSpPr txBox="1"/>
          <p:nvPr/>
        </p:nvSpPr>
        <p:spPr>
          <a:xfrm>
            <a:off x="480047" y="2347198"/>
            <a:ext cx="669447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BF124E"/>
              </a:buClr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Sistema de Inversiones en Agua Potable y Saneamiento Básico (SINAS) es un sistema de información sobre agua y saneamiento básico de las zonas rurales y urbanas del país, permitiendo la planeación, priorización, seguimiento y monitoreo de inversiones, así como la viabilización e implementación de proyectos. </a:t>
            </a:r>
          </a:p>
          <a:p>
            <a:pPr algn="just">
              <a:buClr>
                <a:srgbClr val="BF124E"/>
              </a:buClr>
            </a:pPr>
            <a:endParaRPr lang="es-CO" sz="14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BF124E"/>
              </a:buClr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SINAS permite hacer consultas de los proyectos de infraestructura ejecutados y en ejecución, de los indicadores sectoriales, de las necesidades de inversión en el sector de los municipios y distritos del país y de las condiciones de acceso a agua y saneamiento básico de las zonas rurales.</a:t>
            </a:r>
          </a:p>
          <a:p>
            <a:pPr algn="just">
              <a:buClr>
                <a:srgbClr val="BF124E"/>
              </a:buClr>
            </a:pPr>
            <a:endParaRPr lang="es-CO" sz="14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Clr>
                <a:srgbClr val="BF124E"/>
              </a:buClr>
              <a:buAutoNum type="alphaLcParenR"/>
            </a:pPr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¿De dónde se obtiene la información? </a:t>
            </a:r>
          </a:p>
          <a:p>
            <a:pPr marL="228600" indent="-228600" algn="just">
              <a:buClr>
                <a:srgbClr val="BF124E"/>
              </a:buClr>
              <a:buAutoNum type="alphaLcParenR"/>
            </a:pPr>
            <a:endParaRPr lang="es-CO" sz="1400" dirty="0">
              <a:solidFill>
                <a:srgbClr val="BF12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BF124E"/>
              </a:buClr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información se obtiene de los municipios, distritos y de los gestores departamentales. Adicionalmente, está se integra con diferentes sistemas de información del Gobierno Nacional y territorial como: el Sistema de Información del Viceministerio de Agua y Saneamiento Básico (SIGEVAS); el Sistema Único de Información (SUI) de la Superintendencia de Servicios Públicos Domiciliarios (SSPD); el Sistema de Gestión y Monitoreo a la Ejecución de los Proyectos (GESPROY) del Departamento Nacional de Planeación (DNP); entre otros.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7E4AE68-8438-1548-9E64-AC1F8CDF6B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6" t="11668" b="-958"/>
          <a:stretch/>
        </p:blipFill>
        <p:spPr>
          <a:xfrm flipH="1">
            <a:off x="8228130" y="923192"/>
            <a:ext cx="3211484" cy="452804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80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B7CF2C7E-2CA4-154F-877D-758DE8C9DEA4}"/>
              </a:ext>
            </a:extLst>
          </p:cNvPr>
          <p:cNvSpPr txBox="1"/>
          <p:nvPr/>
        </p:nvSpPr>
        <p:spPr>
          <a:xfrm>
            <a:off x="5372100" y="2056790"/>
            <a:ext cx="646878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BF124E"/>
              </a:buClr>
            </a:pPr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¿Quién reporta información en el sistema?</a:t>
            </a:r>
          </a:p>
          <a:p>
            <a:pPr algn="just">
              <a:buClr>
                <a:srgbClr val="BF124E"/>
              </a:buClr>
            </a:pPr>
            <a:endParaRPr lang="es-CO" sz="1400" dirty="0">
              <a:solidFill>
                <a:srgbClr val="BF12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BF124E"/>
              </a:buClr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alcaldías municipales, en cabeza de la Secretaria de Planeación y los Planes Departamentales de Agua (PDA).</a:t>
            </a:r>
          </a:p>
          <a:p>
            <a:pPr algn="just">
              <a:buClr>
                <a:srgbClr val="BF124E"/>
              </a:buClr>
            </a:pPr>
            <a:endParaRPr lang="es-CO" sz="14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BF124E"/>
              </a:buClr>
            </a:pPr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 ¿Cuál es la diferencia con el Sistema de Información de Agua y Saneamiento Rural (SIASAR)? </a:t>
            </a:r>
          </a:p>
          <a:p>
            <a:pPr algn="just">
              <a:buClr>
                <a:srgbClr val="BF124E"/>
              </a:buClr>
            </a:pPr>
            <a:endParaRPr lang="es-CO" sz="1400" dirty="0">
              <a:solidFill>
                <a:srgbClr val="BF12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BF124E"/>
              </a:buClr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SIASAR es una iniciativa internacional que funciona como herramienta de información de las condiciones de acceso al agua y saneamiento básico en zonas rurales de diferentes países. Por otro lado, el SINAS es el sistema de información oficial del Viceministerio de Agua y Saneamiento Básico que permite consultar información rural y urbana de los municipios del país con énfasis en proyectos de inversión.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AB2780C-8901-CF47-B479-2023F7BF2EE7}"/>
              </a:ext>
            </a:extLst>
          </p:cNvPr>
          <p:cNvSpPr/>
          <p:nvPr/>
        </p:nvSpPr>
        <p:spPr>
          <a:xfrm>
            <a:off x="363327" y="1472818"/>
            <a:ext cx="4560570" cy="4560570"/>
          </a:xfrm>
          <a:prstGeom prst="ellipse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73CFBA5-23E9-B44E-B9C7-3FC1D0EB7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10" y="456457"/>
            <a:ext cx="3611880" cy="640154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999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0216662" y="0"/>
            <a:ext cx="1973873" cy="6858000"/>
          </a:xfrm>
          <a:prstGeom prst="rect">
            <a:avLst/>
          </a:prstGeom>
          <a:solidFill>
            <a:srgbClr val="3B64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DF81C9B-420C-D74A-9FB7-B95302B126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8" t="6639"/>
          <a:stretch/>
        </p:blipFill>
        <p:spPr>
          <a:xfrm>
            <a:off x="0" y="0"/>
            <a:ext cx="11275835" cy="6858000"/>
          </a:xfrm>
          <a:prstGeom prst="rect">
            <a:avLst/>
          </a:prstGeom>
        </p:spPr>
      </p:pic>
      <p:grpSp>
        <p:nvGrpSpPr>
          <p:cNvPr id="10" name="Grupo 9"/>
          <p:cNvGrpSpPr/>
          <p:nvPr/>
        </p:nvGrpSpPr>
        <p:grpSpPr>
          <a:xfrm>
            <a:off x="4975538" y="345830"/>
            <a:ext cx="4326424" cy="4124960"/>
            <a:chOff x="5588868" y="152400"/>
            <a:chExt cx="4326424" cy="4124960"/>
          </a:xfrm>
        </p:grpSpPr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1A7E59DD-7E1F-3B44-A7BA-DE49871A3FD0}"/>
                </a:ext>
              </a:extLst>
            </p:cNvPr>
            <p:cNvSpPr/>
            <p:nvPr/>
          </p:nvSpPr>
          <p:spPr>
            <a:xfrm>
              <a:off x="5689600" y="152400"/>
              <a:ext cx="4124960" cy="41249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0FDFC39D-E8A5-0046-9F28-8CF80B3A8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88868" y="467360"/>
              <a:ext cx="1047668" cy="910590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BC982DDC-47E5-414A-AF69-B1FCCAD3B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8867624" y="3108960"/>
              <a:ext cx="1047668" cy="910590"/>
            </a:xfrm>
            <a:prstGeom prst="rect">
              <a:avLst/>
            </a:prstGeom>
          </p:spPr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67D789A2-8325-D648-9AB7-7CE9619C8D9D}"/>
                </a:ext>
              </a:extLst>
            </p:cNvPr>
            <p:cNvSpPr txBox="1"/>
            <p:nvPr/>
          </p:nvSpPr>
          <p:spPr>
            <a:xfrm>
              <a:off x="6798582" y="1255931"/>
              <a:ext cx="2086752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dirty="0">
                  <a:solidFill>
                    <a:srgbClr val="004A8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diciembre del 2020, más del 75% de los municipios de Colombia ya habían reportado el inventario rural en el SINAS.</a:t>
              </a:r>
            </a:p>
          </p:txBody>
        </p:sp>
      </p:grp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65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1A429FF7-483D-2644-BF3E-528BF0ED22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24"/>
          <a:stretch/>
        </p:blipFill>
        <p:spPr>
          <a:xfrm>
            <a:off x="108651" y="3674638"/>
            <a:ext cx="7011220" cy="318336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DF4B16B-4459-0E44-B385-BA7B9D787902}"/>
              </a:ext>
            </a:extLst>
          </p:cNvPr>
          <p:cNvSpPr txBox="1"/>
          <p:nvPr/>
        </p:nvSpPr>
        <p:spPr>
          <a:xfrm>
            <a:off x="790652" y="495494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F1801EA-E9FD-1F46-A88B-11A68CEB6688}"/>
              </a:ext>
            </a:extLst>
          </p:cNvPr>
          <p:cNvSpPr/>
          <p:nvPr/>
        </p:nvSpPr>
        <p:spPr>
          <a:xfrm>
            <a:off x="2275086" y="1012152"/>
            <a:ext cx="6585694" cy="55913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¿Cuáles son los beneficios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2767AAA-2889-7643-AF80-014FCE8ECBDF}"/>
              </a:ext>
            </a:extLst>
          </p:cNvPr>
          <p:cNvSpPr/>
          <p:nvPr/>
        </p:nvSpPr>
        <p:spPr>
          <a:xfrm>
            <a:off x="2583264" y="1579079"/>
            <a:ext cx="80658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SINAS?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B19A706D-C3D4-E84F-BD19-BF93CD0E6987}"/>
              </a:ext>
            </a:extLst>
          </p:cNvPr>
          <p:cNvSpPr txBox="1"/>
          <p:nvPr/>
        </p:nvSpPr>
        <p:spPr>
          <a:xfrm>
            <a:off x="685193" y="2646285"/>
            <a:ext cx="61552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 la documentación de información histórica de los municipios sobre agua y saneamiento básico en zona rural. Permite conocer la realidad del territorio para apoyar iniciativas de agua para la búsqueda de soluciones y gestión de recursos en los municipios.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C878C4D-CF9A-9D41-BB82-09C2233476E1}"/>
              </a:ext>
            </a:extLst>
          </p:cNvPr>
          <p:cNvSpPr txBox="1"/>
          <p:nvPr/>
        </p:nvSpPr>
        <p:spPr>
          <a:xfrm>
            <a:off x="7793824" y="2646285"/>
            <a:ext cx="34923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una herramienta poderosa para poner en práctica los principios de eficiencia, cumplimiento y transparencia en los proyectos de inversión del sector de agua y saneamiento básico.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541030D7-B016-8941-BEFB-574F70B8F4B7}"/>
              </a:ext>
            </a:extLst>
          </p:cNvPr>
          <p:cNvSpPr txBox="1"/>
          <p:nvPr/>
        </p:nvSpPr>
        <p:spPr>
          <a:xfrm>
            <a:off x="7793824" y="4398912"/>
            <a:ext cx="3329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información registrada no se pierde al cambiar de administración, facilitando el conocimiento del territorio a profundidad.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67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70A60515-E8C8-2C42-95D3-E7344D438FB9}"/>
              </a:ext>
            </a:extLst>
          </p:cNvPr>
          <p:cNvSpPr txBox="1"/>
          <p:nvPr/>
        </p:nvSpPr>
        <p:spPr>
          <a:xfrm>
            <a:off x="790652" y="324942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Work Sans SemiBold" pitchFamily="2" charset="77"/>
              </a:rPr>
              <a:t>3.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49B857B-782E-3046-B406-C6190A2385C9}"/>
              </a:ext>
            </a:extLst>
          </p:cNvPr>
          <p:cNvSpPr/>
          <p:nvPr/>
        </p:nvSpPr>
        <p:spPr>
          <a:xfrm>
            <a:off x="2275085" y="966954"/>
            <a:ext cx="8175199" cy="55913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000" b="1" dirty="0">
                <a:latin typeface="Work Sans SemiBold" pitchFamily="2" charset="77"/>
              </a:rPr>
              <a:t>¿Cuáles son los módulos del SINAS?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772" t="21189" r="10088" b="28440"/>
          <a:stretch/>
        </p:blipFill>
        <p:spPr>
          <a:xfrm>
            <a:off x="1244579" y="2165449"/>
            <a:ext cx="9625255" cy="336103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68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70A60515-E8C8-2C42-95D3-E7344D438FB9}"/>
              </a:ext>
            </a:extLst>
          </p:cNvPr>
          <p:cNvSpPr txBox="1"/>
          <p:nvPr/>
        </p:nvSpPr>
        <p:spPr>
          <a:xfrm>
            <a:off x="790652" y="373132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49B857B-782E-3046-B406-C6190A2385C9}"/>
              </a:ext>
            </a:extLst>
          </p:cNvPr>
          <p:cNvSpPr/>
          <p:nvPr/>
        </p:nvSpPr>
        <p:spPr>
          <a:xfrm>
            <a:off x="2275085" y="1063063"/>
            <a:ext cx="7839959" cy="55913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000" b="1" dirty="0">
                <a:latin typeface="Arial" panose="020B0604020202020204" pitchFamily="34" charset="0"/>
                <a:cs typeface="Arial" panose="020B0604020202020204" pitchFamily="34" charset="0"/>
              </a:rPr>
              <a:t>¿Cómo deben cargar los municipios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2767AAA-2889-7643-AF80-014FCE8ECBDF}"/>
              </a:ext>
            </a:extLst>
          </p:cNvPr>
          <p:cNvSpPr/>
          <p:nvPr/>
        </p:nvSpPr>
        <p:spPr>
          <a:xfrm>
            <a:off x="2759110" y="1623039"/>
            <a:ext cx="80658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inventario rural al SINAS?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828"/>
          <a:stretch/>
        </p:blipFill>
        <p:spPr>
          <a:xfrm>
            <a:off x="1562909" y="2347230"/>
            <a:ext cx="9557939" cy="177664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05" r="25283" b="1245"/>
          <a:stretch/>
        </p:blipFill>
        <p:spPr>
          <a:xfrm>
            <a:off x="77007" y="4508395"/>
            <a:ext cx="7141478" cy="208323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38" t="49305" r="-566" b="19859"/>
          <a:stretch/>
        </p:blipFill>
        <p:spPr>
          <a:xfrm>
            <a:off x="7454195" y="4250976"/>
            <a:ext cx="2201008" cy="129903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38" t="79702" r="-566" b="2349"/>
          <a:stretch/>
        </p:blipFill>
        <p:spPr>
          <a:xfrm>
            <a:off x="9479357" y="4643240"/>
            <a:ext cx="2201008" cy="75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9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04" y="1040851"/>
            <a:ext cx="11404843" cy="502690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394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1E978DB-4588-4842-8AA2-D0AB2ED46D5D}"/>
              </a:ext>
            </a:extLst>
          </p:cNvPr>
          <p:cNvSpPr txBox="1"/>
          <p:nvPr/>
        </p:nvSpPr>
        <p:spPr>
          <a:xfrm>
            <a:off x="5507302" y="2981919"/>
            <a:ext cx="54727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Artículo 57 de la Ley 1537 de 2012 (crea el SINAS dentro de la estructura del MVCT).</a:t>
            </a:r>
          </a:p>
          <a:p>
            <a:pPr marL="285750" indent="-285750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endParaRPr lang="es-CO" sz="16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Resolución 0487 de 2017 (hace el requerimiento del reporte por parte de las alcaldías sobre la información del inventario rural en el SINAS).</a:t>
            </a:r>
          </a:p>
          <a:p>
            <a:pPr marL="285750" indent="-285750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endParaRPr lang="es-CO" sz="16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Resolución 246 de 2018 (amplía el plazo establecido por la Resolución 0487 de 2017 para el reporte del inventario rural).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B8C7E75-71EB-1743-A816-4BD5E3712935}"/>
              </a:ext>
            </a:extLst>
          </p:cNvPr>
          <p:cNvSpPr txBox="1"/>
          <p:nvPr/>
        </p:nvSpPr>
        <p:spPr>
          <a:xfrm>
            <a:off x="790652" y="373132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443575C-779C-8E47-8C8C-0FC2D58CD24D}"/>
              </a:ext>
            </a:extLst>
          </p:cNvPr>
          <p:cNvSpPr/>
          <p:nvPr/>
        </p:nvSpPr>
        <p:spPr>
          <a:xfrm>
            <a:off x="2275085" y="1063063"/>
            <a:ext cx="7839959" cy="55913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000" b="1" dirty="0">
                <a:latin typeface="Arial" panose="020B0604020202020204" pitchFamily="34" charset="0"/>
                <a:cs typeface="Arial" panose="020B0604020202020204" pitchFamily="34" charset="0"/>
              </a:rPr>
              <a:t>Normatividad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5083351-D4B5-004B-BA51-A165861F24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949"/>
          <a:stretch/>
        </p:blipFill>
        <p:spPr>
          <a:xfrm>
            <a:off x="1109256" y="2115018"/>
            <a:ext cx="4673600" cy="474298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40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9A722B7D-DB35-B14C-BD00-BD3124A04721}"/>
              </a:ext>
            </a:extLst>
          </p:cNvPr>
          <p:cNvSpPr/>
          <p:nvPr/>
        </p:nvSpPr>
        <p:spPr>
          <a:xfrm>
            <a:off x="5705227" y="1118810"/>
            <a:ext cx="5234945" cy="530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0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¿Dónde puedo obtener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13267B2F-5F71-B848-8EAD-0126BED26193}"/>
              </a:ext>
            </a:extLst>
          </p:cNvPr>
          <p:cNvSpPr/>
          <p:nvPr/>
        </p:nvSpPr>
        <p:spPr>
          <a:xfrm>
            <a:off x="5990091" y="1671863"/>
            <a:ext cx="33541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 información?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B40B54E8-8E4D-8040-98D1-56B569C8C32F}"/>
              </a:ext>
            </a:extLst>
          </p:cNvPr>
          <p:cNvSpPr txBox="1"/>
          <p:nvPr/>
        </p:nvSpPr>
        <p:spPr>
          <a:xfrm>
            <a:off x="4596069" y="599817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A70A8CC-92B1-E644-BF4B-B107E8BDD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733" y="798089"/>
            <a:ext cx="4621553" cy="5152175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</a:t>
            </a:r>
            <a:r>
              <a:rPr lang="es-CO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r>
              <a:rPr lang="es-CO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38FF063-4F11-034E-800F-A904B2C3E09A}"/>
              </a:ext>
            </a:extLst>
          </p:cNvPr>
          <p:cNvSpPr/>
          <p:nvPr/>
        </p:nvSpPr>
        <p:spPr>
          <a:xfrm>
            <a:off x="0" y="5950264"/>
            <a:ext cx="636120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 el MVCT seguiremos trabajando para divulgar adecuadamente la política pública y su implementación.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C5D7F4CE-3309-2643-9534-09E89AFB58F4}"/>
              </a:ext>
            </a:extLst>
          </p:cNvPr>
          <p:cNvSpPr/>
          <p:nvPr/>
        </p:nvSpPr>
        <p:spPr>
          <a:xfrm>
            <a:off x="5913700" y="4095376"/>
            <a:ext cx="5570237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contactarnos: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5913669" y="4288246"/>
            <a:ext cx="4708967" cy="1198648"/>
            <a:chOff x="5984005" y="4419362"/>
            <a:chExt cx="4708967" cy="1198646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1111FF07-DE1B-FC49-BCB2-BE66E4D4E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4005" y="4419362"/>
              <a:ext cx="4708967" cy="1198646"/>
            </a:xfrm>
            <a:prstGeom prst="rect">
              <a:avLst/>
            </a:prstGeom>
          </p:spPr>
        </p:pic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D0ECE99D-9561-D04E-B7DF-60C70C183264}"/>
                </a:ext>
              </a:extLst>
            </p:cNvPr>
            <p:cNvSpPr txBox="1"/>
            <p:nvPr/>
          </p:nvSpPr>
          <p:spPr>
            <a:xfrm>
              <a:off x="6599976" y="4983197"/>
              <a:ext cx="34033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400" b="1" dirty="0">
                  <a:solidFill>
                    <a:srgbClr val="004A8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apoyo.sinas@minvivienda.gov.co</a:t>
              </a:r>
            </a:p>
          </p:txBody>
        </p:sp>
      </p:grpSp>
      <p:sp>
        <p:nvSpPr>
          <p:cNvPr id="21" name="Rectángulo 20">
            <a:extLst>
              <a:ext uri="{FF2B5EF4-FFF2-40B4-BE49-F238E27FC236}">
                <a16:creationId xmlns:a16="http://schemas.microsoft.com/office/drawing/2014/main" id="{0EDBF133-E315-D54C-B3A7-2BA54D63530A}"/>
              </a:ext>
            </a:extLst>
          </p:cNvPr>
          <p:cNvSpPr/>
          <p:nvPr/>
        </p:nvSpPr>
        <p:spPr>
          <a:xfrm>
            <a:off x="5913669" y="2305728"/>
            <a:ext cx="6361202" cy="3357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conocer más información ingrese a: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5913701" y="2653305"/>
            <a:ext cx="4779272" cy="1216542"/>
            <a:chOff x="5913701" y="2954018"/>
            <a:chExt cx="4779272" cy="1216542"/>
          </a:xfrm>
        </p:grpSpPr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A6FDE794-9A77-2245-8928-B91836CB29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13701" y="2954018"/>
              <a:ext cx="4779272" cy="1216542"/>
            </a:xfrm>
            <a:prstGeom prst="rect">
              <a:avLst/>
            </a:prstGeom>
          </p:spPr>
        </p:pic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BDAD90F4-9ACE-1546-A93A-82252F35FF7C}"/>
                </a:ext>
              </a:extLst>
            </p:cNvPr>
            <p:cNvSpPr txBox="1"/>
            <p:nvPr/>
          </p:nvSpPr>
          <p:spPr>
            <a:xfrm>
              <a:off x="6825700" y="3548879"/>
              <a:ext cx="31776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400" b="1" dirty="0">
                  <a:solidFill>
                    <a:srgbClr val="004A8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www.minvivienda.gov.co</a:t>
              </a:r>
            </a:p>
          </p:txBody>
        </p:sp>
      </p:grpSp>
      <p:pic>
        <p:nvPicPr>
          <p:cNvPr id="18" name="Imagen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6931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775</Words>
  <Application>Microsoft Macintosh PowerPoint</Application>
  <PresentationFormat>Panorámica</PresentationFormat>
  <Paragraphs>90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Work Sans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carreño</dc:creator>
  <cp:lastModifiedBy>sergio carreño</cp:lastModifiedBy>
  <cp:revision>86</cp:revision>
  <dcterms:created xsi:type="dcterms:W3CDTF">2021-03-29T03:32:09Z</dcterms:created>
  <dcterms:modified xsi:type="dcterms:W3CDTF">2021-10-20T14:54:29Z</dcterms:modified>
</cp:coreProperties>
</file>